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Viga"/>
      <p:regular r:id="rId66"/>
    </p:embeddedFont>
    <p:embeddedFont>
      <p:font typeface="Rubik"/>
      <p:regular r:id="rId67"/>
      <p:bold r:id="rId68"/>
      <p:italic r:id="rId69"/>
      <p:boldItalic r:id="rId70"/>
    </p:embeddedFont>
    <p:embeddedFont>
      <p:font typeface="Roboto Mono"/>
      <p:regular r:id="rId71"/>
      <p:bold r:id="rId72"/>
      <p:italic r:id="rId73"/>
      <p:boldItalic r:id="rId74"/>
    </p:embeddedFont>
    <p:embeddedFont>
      <p:font typeface="DM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7">
          <p15:clr>
            <a:srgbClr val="747775"/>
          </p15:clr>
        </p15:guide>
        <p15:guide id="2" pos="340">
          <p15:clr>
            <a:srgbClr val="747775"/>
          </p15:clr>
        </p15:guide>
        <p15:guide id="3" pos="5420">
          <p15:clr>
            <a:srgbClr val="747775"/>
          </p15:clr>
        </p15:guide>
        <p15:guide id="4" orient="horz" pos="454">
          <p15:clr>
            <a:srgbClr val="747775"/>
          </p15:clr>
        </p15:guide>
        <p15:guide id="5" orient="horz" pos="907">
          <p15:clr>
            <a:srgbClr val="747775"/>
          </p15:clr>
        </p15:guide>
        <p15:guide id="6" orient="horz" pos="1814">
          <p15:clr>
            <a:srgbClr val="747775"/>
          </p15:clr>
        </p15:guide>
        <p15:guide id="7" orient="horz" pos="2721">
          <p15:clr>
            <a:srgbClr val="747775"/>
          </p15:clr>
        </p15:guide>
        <p15:guide id="8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79" roundtripDataSignature="AMtx7mjaDzKIx5nVl+wq98QHyU9blMqP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B47AF8-70F4-4E38-80BA-806F12967C09}">
  <a:tblStyle styleId="{A9B47AF8-70F4-4E38-80BA-806F12967C0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 orient="horz"/>
        <p:guide pos="340"/>
        <p:guide pos="5420"/>
        <p:guide pos="454" orient="horz"/>
        <p:guide pos="907" orient="horz"/>
        <p:guide pos="1814" orient="horz"/>
        <p:guide pos="272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Mono-italic.fntdata"/><Relationship Id="rId72" Type="http://schemas.openxmlformats.org/officeDocument/2006/relationships/font" Target="fonts/RobotoMono-bold.fntdata"/><Relationship Id="rId31" Type="http://schemas.openxmlformats.org/officeDocument/2006/relationships/slide" Target="slides/slide24.xml"/><Relationship Id="rId75" Type="http://schemas.openxmlformats.org/officeDocument/2006/relationships/font" Target="fonts/DMSans-regular.fntdata"/><Relationship Id="rId30" Type="http://schemas.openxmlformats.org/officeDocument/2006/relationships/slide" Target="slides/slide23.xml"/><Relationship Id="rId74" Type="http://schemas.openxmlformats.org/officeDocument/2006/relationships/font" Target="fonts/RobotoMono-boldItalic.fntdata"/><Relationship Id="rId33" Type="http://schemas.openxmlformats.org/officeDocument/2006/relationships/slide" Target="slides/slide26.xml"/><Relationship Id="rId77" Type="http://schemas.openxmlformats.org/officeDocument/2006/relationships/font" Target="fonts/DMSans-italic.fntdata"/><Relationship Id="rId32" Type="http://schemas.openxmlformats.org/officeDocument/2006/relationships/slide" Target="slides/slide25.xml"/><Relationship Id="rId76" Type="http://schemas.openxmlformats.org/officeDocument/2006/relationships/font" Target="fonts/DMSans-bold.fntdata"/><Relationship Id="rId35" Type="http://schemas.openxmlformats.org/officeDocument/2006/relationships/slide" Target="slides/slide28.xml"/><Relationship Id="rId79" Type="http://customschemas.google.com/relationships/presentationmetadata" Target="metadata"/><Relationship Id="rId34" Type="http://schemas.openxmlformats.org/officeDocument/2006/relationships/slide" Target="slides/slide27.xml"/><Relationship Id="rId78" Type="http://schemas.openxmlformats.org/officeDocument/2006/relationships/font" Target="fonts/DMSans-boldItalic.fntdata"/><Relationship Id="rId71" Type="http://schemas.openxmlformats.org/officeDocument/2006/relationships/font" Target="fonts/RobotoMono-regular.fntdata"/><Relationship Id="rId70" Type="http://schemas.openxmlformats.org/officeDocument/2006/relationships/font" Target="fonts/Rubik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regular.fntdata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5.xml"/><Relationship Id="rId66" Type="http://schemas.openxmlformats.org/officeDocument/2006/relationships/font" Target="fonts/Viga-regular.fntdata"/><Relationship Id="rId21" Type="http://schemas.openxmlformats.org/officeDocument/2006/relationships/slide" Target="slides/slide14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7.xml"/><Relationship Id="rId68" Type="http://schemas.openxmlformats.org/officeDocument/2006/relationships/font" Target="fonts/Rubik-bold.fntdata"/><Relationship Id="rId23" Type="http://schemas.openxmlformats.org/officeDocument/2006/relationships/slide" Target="slides/slide16.xml"/><Relationship Id="rId67" Type="http://schemas.openxmlformats.org/officeDocument/2006/relationships/font" Target="fonts/Rubik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ubik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7" name="Google Shape;45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" name="Google Shape;50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3" name="Google Shape;56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9e209481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9e209481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9e209481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9e209481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9e209481c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9e209481c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9e209481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9e209481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9e209481c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9e209481c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9e209481c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9e209481c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419"/>
              <a:t>Respuestas: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import pandas as pd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import matplotlib.pyplot as plt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import seaborn as sns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# Datos del E-commerce como DataFrame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df = pd.DataFrame({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'Mes': ['Ene', 'Feb', 'Mar', 'Abr', 'May'],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'Ventas': [45000, 52000, 38000, 61000, 49000],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'Visitantes': [15000, 18200, 12500, 20500, 16800],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    'Gasto': [8500, 9800, 7200, 11200, 9500]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})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print(df)  # Mostrar los datos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=== ACTIVIDAD PRÁCTICA ===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1. Matplotlib - Evolución de ventas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plt.figure(figsize=(8, 5))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plt.plot(df['Mes'], df['Ventas'], marker='o')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plt.title('Evolución de Ventas Mensuales')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plt.ylabel('Ventas ($)')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plt.show()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2. Matplotlib - Gasto publicitario</a:t>
            </a:r>
            <a:br>
              <a:rPr lang="es-419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plt.figure(figsize=(8, 5))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plt.bar(df['Mes'], df['Gasto'], color='orange')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plt.title('Gasto Publicitario por Mes')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plt.ylabel('Gasto ($)')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plt.show()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3. Matplotlib - Visitantes vs Ventas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plt.figure(figsize=(8, 5))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plt.scatter(df['Visitantes'], df['Ventas'], s=100)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plt.title('Relación Visitantes vs Ventas')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plt.xlabel('Visitantes')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plt.ylabel('Ventas ($)')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plt.show()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# 4. Seaborn - Correlaciones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plt.figure(figsize=(6, 4))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# Seleccionar solo columnas numéricas para correlación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correlaciones = df[['Ventas', 'Visitantes', 'Gasto']].corr()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sns.heatmap(correlaciones, annot=True, cmap='Blues')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plt.title('Correlaciones entre Variables')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plt.show()</a:t>
            </a:r>
            <a:endParaRPr/>
          </a:p>
        </p:txBody>
      </p:sp>
      <p:sp>
        <p:nvSpPr>
          <p:cNvPr id="711" name="Google Shape;71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8" name="Google Shape;72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1" name="Google Shape;741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7" name="Google Shape;74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0"/>
          <p:cNvPicPr preferRelativeResize="0"/>
          <p:nvPr/>
        </p:nvPicPr>
        <p:blipFill rotWithShape="1">
          <a:blip r:embed="rId2">
            <a:alphaModFix amt="86000"/>
          </a:blip>
          <a:srcRect b="0" l="526" r="36032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0"/>
          <p:cNvSpPr txBox="1"/>
          <p:nvPr/>
        </p:nvSpPr>
        <p:spPr>
          <a:xfrm>
            <a:off x="311700" y="781525"/>
            <a:ext cx="3995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4" name="Google Shape;14;p50"/>
          <p:cNvSpPr txBox="1"/>
          <p:nvPr/>
        </p:nvSpPr>
        <p:spPr>
          <a:xfrm>
            <a:off x="311700" y="2834125"/>
            <a:ext cx="3837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563" y="324325"/>
            <a:ext cx="1374612" cy="3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0"/>
          <p:cNvSpPr txBox="1"/>
          <p:nvPr/>
        </p:nvSpPr>
        <p:spPr>
          <a:xfrm>
            <a:off x="219363" y="4223113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Google Shape;1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4567755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86">
          <p15:clr>
            <a:srgbClr val="E46962"/>
          </p15:clr>
        </p15:guide>
        <p15:guide id="2" pos="1052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5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12" name="Google Shape;112;p75"/>
          <p:cNvPicPr preferRelativeResize="0"/>
          <p:nvPr/>
        </p:nvPicPr>
        <p:blipFill rotWithShape="1">
          <a:blip r:embed="rId2">
            <a:alphaModFix/>
          </a:blip>
          <a:srcRect b="0" l="43333" r="0" t="0"/>
          <a:stretch/>
        </p:blipFill>
        <p:spPr>
          <a:xfrm>
            <a:off x="0" y="0"/>
            <a:ext cx="3798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5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14" name="Google Shape;114;p75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7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75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18" name="Google Shape;118;p7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" name="Google Shape;119;p7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20" name="Google Shape;120;p7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7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76"/>
          <p:cNvPicPr preferRelativeResize="0"/>
          <p:nvPr/>
        </p:nvPicPr>
        <p:blipFill rotWithShape="1">
          <a:blip r:embed="rId2">
            <a:alphaModFix/>
          </a:blip>
          <a:srcRect b="0" l="45560" r="0" t="0"/>
          <a:stretch/>
        </p:blipFill>
        <p:spPr>
          <a:xfrm>
            <a:off x="0" y="450"/>
            <a:ext cx="3798652" cy="51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6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25" name="Google Shape;125;p76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26" name="Google Shape;126;p76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76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7"/>
          <p:cNvPicPr preferRelativeResize="0"/>
          <p:nvPr/>
        </p:nvPicPr>
        <p:blipFill rotWithShape="1">
          <a:blip r:embed="rId2">
            <a:alphaModFix/>
          </a:blip>
          <a:srcRect b="0" l="43394" r="0" t="0"/>
          <a:stretch/>
        </p:blipFill>
        <p:spPr>
          <a:xfrm>
            <a:off x="0" y="0"/>
            <a:ext cx="3798650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7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3" name="Google Shape;133;p77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4" name="Google Shape;134;p77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77"/>
          <p:cNvPicPr preferRelativeResize="0"/>
          <p:nvPr/>
        </p:nvPicPr>
        <p:blipFill rotWithShape="1">
          <a:blip r:embed="rId4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8"/>
          <p:cNvPicPr preferRelativeResize="0"/>
          <p:nvPr/>
        </p:nvPicPr>
        <p:blipFill rotWithShape="1">
          <a:blip r:embed="rId2">
            <a:alphaModFix/>
          </a:blip>
          <a:srcRect b="0" l="45302" r="2499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8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41" name="Google Shape;141;p78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42" name="Google Shape;142;p78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7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7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46" name="Google Shape;146;p7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" name="Google Shape;147;p7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48" name="Google Shape;148;p7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7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79"/>
          <p:cNvPicPr preferRelativeResize="0"/>
          <p:nvPr/>
        </p:nvPicPr>
        <p:blipFill rotWithShape="1">
          <a:blip r:embed="rId2">
            <a:alphaModFix/>
          </a:blip>
          <a:srcRect b="0" l="43214" r="4588" t="0"/>
          <a:stretch/>
        </p:blipFill>
        <p:spPr>
          <a:xfrm>
            <a:off x="0" y="0"/>
            <a:ext cx="3798649" cy="51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9"/>
          <p:cNvSpPr txBox="1"/>
          <p:nvPr/>
        </p:nvSpPr>
        <p:spPr>
          <a:xfrm>
            <a:off x="4127500" y="1026588"/>
            <a:ext cx="47049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3" name="Google Shape;153;p79"/>
          <p:cNvSpPr txBox="1"/>
          <p:nvPr/>
        </p:nvSpPr>
        <p:spPr>
          <a:xfrm>
            <a:off x="593575" y="2287275"/>
            <a:ext cx="3121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4" name="Google Shape;154;p79"/>
          <p:cNvSpPr txBox="1"/>
          <p:nvPr/>
        </p:nvSpPr>
        <p:spPr>
          <a:xfrm>
            <a:off x="4127500" y="1660375"/>
            <a:ext cx="4704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9"/>
          <p:cNvSpPr txBox="1"/>
          <p:nvPr/>
        </p:nvSpPr>
        <p:spPr>
          <a:xfrm>
            <a:off x="7710975" y="4582562"/>
            <a:ext cx="12924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3318" y="4844227"/>
            <a:ext cx="1287649" cy="14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60" name="Google Shape;160;p8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1" name="Google Shape;161;p80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62" name="Google Shape;162;p80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p80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64" name="Google Shape;164;p80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80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6" name="Google Shape;166;p80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80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">
  <p:cSld name="CUSTOM_2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1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1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1" name="Google Shape;171;p81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81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81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8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81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76" name="Google Shape;176;p81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" name="Google Shape;177;p81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78" name="Google Shape;178;p81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81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 1">
  <p:cSld name="BIG_NUMBER_1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94602" y="0"/>
            <a:ext cx="67110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2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183" name="Google Shape;183;p82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84" name="Google Shape;184;p82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" name="Google Shape;185;p82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86" name="Google Shape;186;p82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82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8" name="Google Shape;188;p82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82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83"/>
          <p:cNvPicPr preferRelativeResize="0"/>
          <p:nvPr/>
        </p:nvPicPr>
        <p:blipFill rotWithShape="1">
          <a:blip r:embed="rId2">
            <a:alphaModFix amt="42000"/>
          </a:blip>
          <a:srcRect b="1177" l="0" r="6173" t="3064"/>
          <a:stretch/>
        </p:blipFill>
        <p:spPr>
          <a:xfrm>
            <a:off x="2264825" y="0"/>
            <a:ext cx="68791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3"/>
          <p:cNvSpPr txBox="1"/>
          <p:nvPr/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193" name="Google Shape;193;p8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194" name="Google Shape;194;p83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" name="Google Shape;195;p8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196" name="Google Shape;196;p8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8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8" name="Google Shape;198;p8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83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84"/>
          <p:cNvPicPr preferRelativeResize="0"/>
          <p:nvPr/>
        </p:nvPicPr>
        <p:blipFill rotWithShape="1">
          <a:blip r:embed="rId2">
            <a:alphaModFix/>
          </a:blip>
          <a:srcRect b="675" l="0" r="0" t="0"/>
          <a:stretch/>
        </p:blipFill>
        <p:spPr>
          <a:xfrm>
            <a:off x="7298538" y="0"/>
            <a:ext cx="18835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4"/>
          <p:cNvSpPr txBox="1"/>
          <p:nvPr/>
        </p:nvSpPr>
        <p:spPr>
          <a:xfrm>
            <a:off x="311700" y="445025"/>
            <a:ext cx="668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03" name="Google Shape;203;p8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4" name="Google Shape;204;p8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05" name="Google Shape;205;p84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" name="Google Shape;206;p8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07" name="Google Shape;207;p8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8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9" name="Google Shape;209;p8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84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6"/>
          <p:cNvPicPr preferRelativeResize="0"/>
          <p:nvPr/>
        </p:nvPicPr>
        <p:blipFill rotWithShape="1">
          <a:blip r:embed="rId2">
            <a:alphaModFix amt="86000"/>
          </a:blip>
          <a:srcRect b="0" l="526" r="36032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6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1;p56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2" name="Google Shape;22;p56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56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5" name="Google Shape;25;p56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6" name="Google Shape;26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 3">
  <p:cSld name="CUSTOM_1_1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5"/>
          <p:cNvSpPr txBox="1"/>
          <p:nvPr/>
        </p:nvSpPr>
        <p:spPr>
          <a:xfrm>
            <a:off x="265500" y="18427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14" name="Google Shape;214;p85"/>
          <p:cNvSpPr txBox="1"/>
          <p:nvPr/>
        </p:nvSpPr>
        <p:spPr>
          <a:xfrm>
            <a:off x="265500" y="34126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85"/>
          <p:cNvSpPr txBox="1"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6" name="Google Shape;216;p8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17" name="Google Shape;217;p8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" name="Google Shape;218;p8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19" name="Google Shape;219;p8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8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1" name="Google Shape;221;p85"/>
          <p:cNvSpPr txBox="1"/>
          <p:nvPr/>
        </p:nvSpPr>
        <p:spPr>
          <a:xfrm>
            <a:off x="7475028" y="44918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8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567366" y="48364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ayerd">
  <p:cSld name="CUSTOM_1_1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93830"/>
            <a:ext cx="9144000" cy="282244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26" name="Google Shape;226;p86"/>
          <p:cNvSpPr txBox="1"/>
          <p:nvPr/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86"/>
          <p:cNvSpPr txBox="1"/>
          <p:nvPr/>
        </p:nvSpPr>
        <p:spPr>
          <a:xfrm>
            <a:off x="409638" y="2261225"/>
            <a:ext cx="362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86"/>
          <p:cNvSpPr txBox="1"/>
          <p:nvPr/>
        </p:nvSpPr>
        <p:spPr>
          <a:xfrm>
            <a:off x="5187313" y="2261225"/>
            <a:ext cx="374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9" name="Google Shape;229;p86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30" name="Google Shape;230;p86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86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32" name="Google Shape;232;p86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86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4" name="Google Shape;234;p86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86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 1">
  <p:cSld name="VERTICAL_TITLE_AND_VERTICAL_TEX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38" name="Google Shape;238;p8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9" name="Google Shape;239;p87"/>
          <p:cNvGrpSpPr/>
          <p:nvPr/>
        </p:nvGrpSpPr>
        <p:grpSpPr>
          <a:xfrm>
            <a:off x="7933414" y="172755"/>
            <a:ext cx="997270" cy="258920"/>
            <a:chOff x="7348059" y="4597904"/>
            <a:chExt cx="1491133" cy="386564"/>
          </a:xfrm>
        </p:grpSpPr>
        <p:sp>
          <p:nvSpPr>
            <p:cNvPr id="240" name="Google Shape;240;p8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" name="Google Shape;241;p8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42" name="Google Shape;242;p8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8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88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46" name="Google Shape;246;p88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8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" name="Google Shape;248;p88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49" name="Google Shape;249;p88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88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251" name="Google Shape;251;p88"/>
          <p:cNvPicPr preferRelativeResize="0"/>
          <p:nvPr/>
        </p:nvPicPr>
        <p:blipFill rotWithShape="1">
          <a:blip r:embed="rId2">
            <a:alphaModFix amt="86000"/>
          </a:blip>
          <a:srcRect b="0" l="526" r="36032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44" y="172984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8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5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60" name="Google Shape;260;p5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2" name="Google Shape;262;p5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63" name="Google Shape;263;p5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5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265" name="Google Shape;265;p52"/>
          <p:cNvPicPr preferRelativeResize="0"/>
          <p:nvPr/>
        </p:nvPicPr>
        <p:blipFill rotWithShape="1">
          <a:blip r:embed="rId2">
            <a:alphaModFix amt="86000"/>
          </a:blip>
          <a:srcRect b="0" l="526" r="36032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267" name="Google Shape;26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52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269" name="Google Shape;269;p52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70" name="Google Shape;270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5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73" name="Google Shape;273;p5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" name="Google Shape;275;p5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76" name="Google Shape;276;p5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278" name="Google Shape;278;p53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80" name="Google Shape;280;p5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5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5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83" name="Google Shape;283;p53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5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285" name="Google Shape;285;p5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5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5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289" name="Google Shape;289;p5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5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292" name="Google Shape;292;p5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5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294" name="Google Shape;294;p5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5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54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299" name="Google Shape;299;p54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0" name="Google Shape;300;p54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01" name="Google Shape;301;p54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54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05" name="Google Shape;305;p5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6" name="Google Shape;306;p55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07" name="Google Shape;307;p55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8" name="Google Shape;308;p55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09" name="Google Shape;309;p55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55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1" name="Google Shape;311;p55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5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5" name="Google Shape;315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6" name="Google Shape;31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9" name="Google Shape;31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1 1">
  <p:cSld name="CUSTOM_2_1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7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7"/>
          <p:cNvSpPr txBox="1"/>
          <p:nvPr/>
        </p:nvSpPr>
        <p:spPr>
          <a:xfrm>
            <a:off x="311700" y="102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0" name="Google Shape;30;p57"/>
          <p:cNvSpPr txBox="1"/>
          <p:nvPr/>
        </p:nvSpPr>
        <p:spPr>
          <a:xfrm>
            <a:off x="311700" y="80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31;p57"/>
          <p:cNvSpPr/>
          <p:nvPr/>
        </p:nvSpPr>
        <p:spPr>
          <a:xfrm>
            <a:off x="232838" y="196850"/>
            <a:ext cx="8720700" cy="4244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32;p57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33;p5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57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35" name="Google Shape;35;p57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" name="Google Shape;36;p57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37" name="Google Shape;37;p57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57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3" name="Google Shape;32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" name="Google Shape;326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7" name="Google Shape;327;p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8" name="Google Shape;32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" name="Google Shape;33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4" name="Google Shape;334;p6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5" name="Google Shape;33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8" name="Google Shape;33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2" name="Google Shape;342;p6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3" name="Google Shape;343;p6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" name="Google Shape;34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47" name="Google Shape;34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0" name="Google Shape;350;p6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1" name="Google Shape;35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8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58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42" name="Google Shape;42;p58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8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8F72B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" name="Google Shape;44;p58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45" name="Google Shape;45;p58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765E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58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765E94"/>
              </a:solidFill>
              <a:ln>
                <a:noFill/>
              </a:ln>
            </p:spPr>
          </p:sp>
        </p:grpSp>
      </p:grpSp>
      <p:sp>
        <p:nvSpPr>
          <p:cNvPr id="47" name="Google Shape;47;p58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" name="Google Shape;48;p58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" name="Google Shape;49;p58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8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51" name="Google Shape;51;p58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" name="Google Shape;52;p58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53" name="Google Shape;53;p58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58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9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57" name="Google Shape;57;p59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9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" name="Google Shape;59;p59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60" name="Google Shape;60;p59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59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62" name="Google Shape;62;p59"/>
          <p:cNvPicPr preferRelativeResize="0"/>
          <p:nvPr/>
        </p:nvPicPr>
        <p:blipFill rotWithShape="1">
          <a:blip r:embed="rId2">
            <a:alphaModFix amt="86000"/>
          </a:blip>
          <a:srcRect b="0" l="526" r="36032" t="0"/>
          <a:stretch/>
        </p:blipFill>
        <p:spPr>
          <a:xfrm>
            <a:off x="0" y="0"/>
            <a:ext cx="9144000" cy="51444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9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64" name="Google Shape;6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59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66" name="Google Shape;66;p59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7" name="Google Shape;67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ase final">
  <p:cSld name="Two Content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2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71" name="Google Shape;71;p72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72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" name="Google Shape;73;p72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74" name="Google Shape;74;p72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72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pic>
        <p:nvPicPr>
          <p:cNvPr id="76" name="Google Shape;76;p72"/>
          <p:cNvPicPr preferRelativeResize="0"/>
          <p:nvPr/>
        </p:nvPicPr>
        <p:blipFill rotWithShape="1">
          <a:blip r:embed="rId2">
            <a:alphaModFix amt="86000"/>
          </a:blip>
          <a:srcRect b="0" l="526" r="36032" t="149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2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78" name="Google Shape;7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72"/>
          <p:cNvGrpSpPr/>
          <p:nvPr/>
        </p:nvGrpSpPr>
        <p:grpSpPr>
          <a:xfrm>
            <a:off x="7527066" y="4484225"/>
            <a:ext cx="1550100" cy="493525"/>
            <a:chOff x="14901725" y="7977850"/>
            <a:chExt cx="3100200" cy="987050"/>
          </a:xfrm>
        </p:grpSpPr>
        <p:sp>
          <p:nvSpPr>
            <p:cNvPr id="80" name="Google Shape;80;p72"/>
            <p:cNvSpPr txBox="1"/>
            <p:nvPr/>
          </p:nvSpPr>
          <p:spPr>
            <a:xfrm>
              <a:off x="14901725" y="7977850"/>
              <a:ext cx="31002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 colaboración con</a:t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1" name="Google Shape;81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086400" y="8667134"/>
              <a:ext cx="2716950" cy="2977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73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84" name="Google Shape;84;p73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73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" name="Google Shape;86;p73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87" name="Google Shape;87;p73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73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89" name="Google Shape;89;p73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00F0B1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3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91" name="Google Shape;91;p73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7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73"/>
          <p:cNvGrpSpPr/>
          <p:nvPr/>
        </p:nvGrpSpPr>
        <p:grpSpPr>
          <a:xfrm>
            <a:off x="264949" y="4726180"/>
            <a:ext cx="997270" cy="258920"/>
            <a:chOff x="7348059" y="4597904"/>
            <a:chExt cx="1491133" cy="386564"/>
          </a:xfrm>
        </p:grpSpPr>
        <p:sp>
          <p:nvSpPr>
            <p:cNvPr id="94" name="Google Shape;94;p73"/>
            <p:cNvSpPr/>
            <p:nvPr/>
          </p:nvSpPr>
          <p:spPr>
            <a:xfrm>
              <a:off x="7425575" y="4741600"/>
              <a:ext cx="74676" cy="74676"/>
            </a:xfrm>
            <a:custGeom>
              <a:rect b="b" l="l" r="r" t="t"/>
              <a:pathLst>
                <a:path extrusionOk="0" h="311150" w="311150">
                  <a:moveTo>
                    <a:pt x="155545" y="0"/>
                  </a:moveTo>
                  <a:lnTo>
                    <a:pt x="106385" y="7930"/>
                  </a:lnTo>
                  <a:lnTo>
                    <a:pt x="63687" y="30012"/>
                  </a:lnTo>
                  <a:lnTo>
                    <a:pt x="30014" y="63684"/>
                  </a:lnTo>
                  <a:lnTo>
                    <a:pt x="7930" y="106382"/>
                  </a:lnTo>
                  <a:lnTo>
                    <a:pt x="0" y="155542"/>
                  </a:lnTo>
                  <a:lnTo>
                    <a:pt x="7930" y="204701"/>
                  </a:lnTo>
                  <a:lnTo>
                    <a:pt x="30014" y="247395"/>
                  </a:lnTo>
                  <a:lnTo>
                    <a:pt x="63687" y="281061"/>
                  </a:lnTo>
                  <a:lnTo>
                    <a:pt x="106385" y="303140"/>
                  </a:lnTo>
                  <a:lnTo>
                    <a:pt x="155545" y="311069"/>
                  </a:lnTo>
                  <a:lnTo>
                    <a:pt x="204712" y="303140"/>
                  </a:lnTo>
                  <a:lnTo>
                    <a:pt x="247411" y="281061"/>
                  </a:lnTo>
                  <a:lnTo>
                    <a:pt x="281081" y="247395"/>
                  </a:lnTo>
                  <a:lnTo>
                    <a:pt x="303161" y="204701"/>
                  </a:lnTo>
                  <a:lnTo>
                    <a:pt x="311090" y="155542"/>
                  </a:lnTo>
                  <a:lnTo>
                    <a:pt x="303161" y="106382"/>
                  </a:lnTo>
                  <a:lnTo>
                    <a:pt x="281081" y="63684"/>
                  </a:lnTo>
                  <a:lnTo>
                    <a:pt x="247411" y="30012"/>
                  </a:lnTo>
                  <a:lnTo>
                    <a:pt x="204712" y="7930"/>
                  </a:lnTo>
                  <a:lnTo>
                    <a:pt x="155545" y="0"/>
                  </a:lnTo>
                  <a:close/>
                </a:path>
              </a:pathLst>
            </a:custGeom>
            <a:solidFill>
              <a:srgbClr val="00A0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" name="Google Shape;95;p73"/>
            <p:cNvGrpSpPr/>
            <p:nvPr/>
          </p:nvGrpSpPr>
          <p:grpSpPr>
            <a:xfrm>
              <a:off x="7348059" y="4597904"/>
              <a:ext cx="1491133" cy="386564"/>
              <a:chOff x="7348059" y="4597904"/>
              <a:chExt cx="1491133" cy="386564"/>
            </a:xfrm>
          </p:grpSpPr>
          <p:sp>
            <p:nvSpPr>
              <p:cNvPr id="96" name="Google Shape;96;p73"/>
              <p:cNvSpPr/>
              <p:nvPr/>
            </p:nvSpPr>
            <p:spPr>
              <a:xfrm>
                <a:off x="8504906" y="4597904"/>
                <a:ext cx="334286" cy="293837"/>
              </a:xfrm>
              <a:custGeom>
                <a:rect b="b" l="l" r="r" t="t"/>
                <a:pathLst>
                  <a:path extrusionOk="0" h="645795" w="734694">
                    <a:moveTo>
                      <a:pt x="275285" y="143725"/>
                    </a:moveTo>
                    <a:lnTo>
                      <a:pt x="262890" y="143725"/>
                    </a:lnTo>
                    <a:lnTo>
                      <a:pt x="216217" y="149352"/>
                    </a:lnTo>
                    <a:lnTo>
                      <a:pt x="172224" y="164452"/>
                    </a:lnTo>
                    <a:lnTo>
                      <a:pt x="132334" y="188366"/>
                    </a:lnTo>
                    <a:lnTo>
                      <a:pt x="97967" y="220433"/>
                    </a:lnTo>
                    <a:lnTo>
                      <a:pt x="97967" y="220586"/>
                    </a:lnTo>
                    <a:lnTo>
                      <a:pt x="94234" y="212534"/>
                    </a:lnTo>
                    <a:lnTo>
                      <a:pt x="60655" y="163499"/>
                    </a:lnTo>
                    <a:lnTo>
                      <a:pt x="29972" y="148894"/>
                    </a:lnTo>
                    <a:lnTo>
                      <a:pt x="25196" y="149098"/>
                    </a:lnTo>
                    <a:lnTo>
                      <a:pt x="15201" y="151358"/>
                    </a:lnTo>
                    <a:lnTo>
                      <a:pt x="7124" y="157060"/>
                    </a:lnTo>
                    <a:lnTo>
                      <a:pt x="1778" y="165379"/>
                    </a:lnTo>
                    <a:lnTo>
                      <a:pt x="0" y="176263"/>
                    </a:lnTo>
                    <a:lnTo>
                      <a:pt x="762" y="536206"/>
                    </a:lnTo>
                    <a:lnTo>
                      <a:pt x="762" y="643928"/>
                    </a:lnTo>
                    <a:lnTo>
                      <a:pt x="113398" y="643928"/>
                    </a:lnTo>
                    <a:lnTo>
                      <a:pt x="113880" y="607453"/>
                    </a:lnTo>
                    <a:lnTo>
                      <a:pt x="117525" y="432511"/>
                    </a:lnTo>
                    <a:lnTo>
                      <a:pt x="118008" y="392772"/>
                    </a:lnTo>
                    <a:lnTo>
                      <a:pt x="133781" y="328333"/>
                    </a:lnTo>
                    <a:lnTo>
                      <a:pt x="157708" y="295071"/>
                    </a:lnTo>
                    <a:lnTo>
                      <a:pt x="196062" y="267131"/>
                    </a:lnTo>
                    <a:lnTo>
                      <a:pt x="251675" y="249034"/>
                    </a:lnTo>
                    <a:lnTo>
                      <a:pt x="274383" y="244043"/>
                    </a:lnTo>
                    <a:lnTo>
                      <a:pt x="275285" y="143725"/>
                    </a:lnTo>
                    <a:close/>
                  </a:path>
                  <a:path extrusionOk="0" h="645795" w="734694">
                    <a:moveTo>
                      <a:pt x="734110" y="0"/>
                    </a:moveTo>
                    <a:lnTo>
                      <a:pt x="634695" y="0"/>
                    </a:lnTo>
                    <a:lnTo>
                      <a:pt x="623519" y="183972"/>
                    </a:lnTo>
                    <a:lnTo>
                      <a:pt x="613524" y="176707"/>
                    </a:lnTo>
                    <a:lnTo>
                      <a:pt x="613524" y="418871"/>
                    </a:lnTo>
                    <a:lnTo>
                      <a:pt x="613371" y="419176"/>
                    </a:lnTo>
                    <a:lnTo>
                      <a:pt x="589026" y="449884"/>
                    </a:lnTo>
                    <a:lnTo>
                      <a:pt x="561327" y="481965"/>
                    </a:lnTo>
                    <a:lnTo>
                      <a:pt x="531558" y="508825"/>
                    </a:lnTo>
                    <a:lnTo>
                      <a:pt x="481279" y="530542"/>
                    </a:lnTo>
                    <a:lnTo>
                      <a:pt x="463435" y="529399"/>
                    </a:lnTo>
                    <a:lnTo>
                      <a:pt x="449834" y="524002"/>
                    </a:lnTo>
                    <a:lnTo>
                      <a:pt x="439115" y="512851"/>
                    </a:lnTo>
                    <a:lnTo>
                      <a:pt x="432168" y="491058"/>
                    </a:lnTo>
                    <a:lnTo>
                      <a:pt x="429895" y="454571"/>
                    </a:lnTo>
                    <a:lnTo>
                      <a:pt x="430022" y="424789"/>
                    </a:lnTo>
                    <a:lnTo>
                      <a:pt x="430441" y="363423"/>
                    </a:lnTo>
                    <a:lnTo>
                      <a:pt x="435610" y="317957"/>
                    </a:lnTo>
                    <a:lnTo>
                      <a:pt x="480123" y="262026"/>
                    </a:lnTo>
                    <a:lnTo>
                      <a:pt x="522744" y="254482"/>
                    </a:lnTo>
                    <a:lnTo>
                      <a:pt x="565251" y="262026"/>
                    </a:lnTo>
                    <a:lnTo>
                      <a:pt x="609015" y="317957"/>
                    </a:lnTo>
                    <a:lnTo>
                      <a:pt x="613460" y="362737"/>
                    </a:lnTo>
                    <a:lnTo>
                      <a:pt x="613524" y="418871"/>
                    </a:lnTo>
                    <a:lnTo>
                      <a:pt x="613524" y="176707"/>
                    </a:lnTo>
                    <a:lnTo>
                      <a:pt x="599681" y="166636"/>
                    </a:lnTo>
                    <a:lnTo>
                      <a:pt x="573341" y="153974"/>
                    </a:lnTo>
                    <a:lnTo>
                      <a:pt x="545147" y="146253"/>
                    </a:lnTo>
                    <a:lnTo>
                      <a:pt x="515785" y="143725"/>
                    </a:lnTo>
                    <a:lnTo>
                      <a:pt x="483628" y="143725"/>
                    </a:lnTo>
                    <a:lnTo>
                      <a:pt x="412051" y="160743"/>
                    </a:lnTo>
                    <a:lnTo>
                      <a:pt x="375196" y="183908"/>
                    </a:lnTo>
                    <a:lnTo>
                      <a:pt x="343382" y="218528"/>
                    </a:lnTo>
                    <a:lnTo>
                      <a:pt x="320941" y="265861"/>
                    </a:lnTo>
                    <a:lnTo>
                      <a:pt x="312204" y="327177"/>
                    </a:lnTo>
                    <a:lnTo>
                      <a:pt x="311226" y="479158"/>
                    </a:lnTo>
                    <a:lnTo>
                      <a:pt x="314464" y="522884"/>
                    </a:lnTo>
                    <a:lnTo>
                      <a:pt x="325297" y="562203"/>
                    </a:lnTo>
                    <a:lnTo>
                      <a:pt x="344487" y="595553"/>
                    </a:lnTo>
                    <a:lnTo>
                      <a:pt x="372833" y="621334"/>
                    </a:lnTo>
                    <a:lnTo>
                      <a:pt x="411086" y="637959"/>
                    </a:lnTo>
                    <a:lnTo>
                      <a:pt x="460019" y="643851"/>
                    </a:lnTo>
                    <a:lnTo>
                      <a:pt x="487133" y="641565"/>
                    </a:lnTo>
                    <a:lnTo>
                      <a:pt x="517906" y="631583"/>
                    </a:lnTo>
                    <a:lnTo>
                      <a:pt x="553440" y="609193"/>
                    </a:lnTo>
                    <a:lnTo>
                      <a:pt x="594842" y="569722"/>
                    </a:lnTo>
                    <a:lnTo>
                      <a:pt x="600735" y="563740"/>
                    </a:lnTo>
                    <a:lnTo>
                      <a:pt x="614997" y="550113"/>
                    </a:lnTo>
                    <a:lnTo>
                      <a:pt x="620255" y="544601"/>
                    </a:lnTo>
                    <a:lnTo>
                      <a:pt x="626529" y="560146"/>
                    </a:lnTo>
                    <a:lnTo>
                      <a:pt x="633399" y="575424"/>
                    </a:lnTo>
                    <a:lnTo>
                      <a:pt x="669823" y="630745"/>
                    </a:lnTo>
                    <a:lnTo>
                      <a:pt x="700506" y="645337"/>
                    </a:lnTo>
                    <a:lnTo>
                      <a:pt x="705281" y="645134"/>
                    </a:lnTo>
                    <a:lnTo>
                      <a:pt x="730669" y="590423"/>
                    </a:lnTo>
                    <a:lnTo>
                      <a:pt x="730961" y="544601"/>
                    </a:lnTo>
                    <a:lnTo>
                      <a:pt x="731050" y="530542"/>
                    </a:lnTo>
                    <a:lnTo>
                      <a:pt x="731469" y="466153"/>
                    </a:lnTo>
                    <a:lnTo>
                      <a:pt x="731570" y="433959"/>
                    </a:lnTo>
                    <a:lnTo>
                      <a:pt x="731735" y="407657"/>
                    </a:lnTo>
                    <a:lnTo>
                      <a:pt x="731989" y="388988"/>
                    </a:lnTo>
                    <a:lnTo>
                      <a:pt x="731989" y="362737"/>
                    </a:lnTo>
                    <a:lnTo>
                      <a:pt x="732574" y="254482"/>
                    </a:lnTo>
                    <a:lnTo>
                      <a:pt x="732942" y="183972"/>
                    </a:lnTo>
                    <a:lnTo>
                      <a:pt x="733132" y="148424"/>
                    </a:lnTo>
                    <a:lnTo>
                      <a:pt x="733285" y="148653"/>
                    </a:lnTo>
                    <a:lnTo>
                      <a:pt x="733285" y="148424"/>
                    </a:lnTo>
                    <a:lnTo>
                      <a:pt x="734110" y="0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73"/>
              <p:cNvSpPr/>
              <p:nvPr/>
            </p:nvSpPr>
            <p:spPr>
              <a:xfrm>
                <a:off x="7348059" y="4663761"/>
                <a:ext cx="1120740" cy="320707"/>
              </a:xfrm>
              <a:custGeom>
                <a:rect b="b" l="l" r="r" t="t"/>
                <a:pathLst>
                  <a:path extrusionOk="0" h="704850" w="2463165">
                    <a:moveTo>
                      <a:pt x="510032" y="48272"/>
                    </a:moveTo>
                    <a:lnTo>
                      <a:pt x="454494" y="15455"/>
                    </a:lnTo>
                    <a:lnTo>
                      <a:pt x="413372" y="7759"/>
                    </a:lnTo>
                    <a:lnTo>
                      <a:pt x="393001" y="5842"/>
                    </a:lnTo>
                    <a:lnTo>
                      <a:pt x="393001" y="251307"/>
                    </a:lnTo>
                    <a:lnTo>
                      <a:pt x="392938" y="252222"/>
                    </a:lnTo>
                    <a:lnTo>
                      <a:pt x="385800" y="296570"/>
                    </a:lnTo>
                    <a:lnTo>
                      <a:pt x="365734" y="335445"/>
                    </a:lnTo>
                    <a:lnTo>
                      <a:pt x="335140" y="366128"/>
                    </a:lnTo>
                    <a:lnTo>
                      <a:pt x="296329" y="386283"/>
                    </a:lnTo>
                    <a:lnTo>
                      <a:pt x="251612" y="393611"/>
                    </a:lnTo>
                    <a:lnTo>
                      <a:pt x="206756" y="386524"/>
                    </a:lnTo>
                    <a:lnTo>
                      <a:pt x="167754" y="366509"/>
                    </a:lnTo>
                    <a:lnTo>
                      <a:pt x="136956" y="335902"/>
                    </a:lnTo>
                    <a:lnTo>
                      <a:pt x="116687" y="297027"/>
                    </a:lnTo>
                    <a:lnTo>
                      <a:pt x="109321" y="252222"/>
                    </a:lnTo>
                    <a:lnTo>
                      <a:pt x="116408" y="207365"/>
                    </a:lnTo>
                    <a:lnTo>
                      <a:pt x="136423" y="168363"/>
                    </a:lnTo>
                    <a:lnTo>
                      <a:pt x="167030" y="137553"/>
                    </a:lnTo>
                    <a:lnTo>
                      <a:pt x="205892" y="117297"/>
                    </a:lnTo>
                    <a:lnTo>
                      <a:pt x="250710" y="109918"/>
                    </a:lnTo>
                    <a:lnTo>
                      <a:pt x="295567" y="117017"/>
                    </a:lnTo>
                    <a:lnTo>
                      <a:pt x="334568" y="137020"/>
                    </a:lnTo>
                    <a:lnTo>
                      <a:pt x="365366" y="167627"/>
                    </a:lnTo>
                    <a:lnTo>
                      <a:pt x="385622" y="206502"/>
                    </a:lnTo>
                    <a:lnTo>
                      <a:pt x="393001" y="251307"/>
                    </a:lnTo>
                    <a:lnTo>
                      <a:pt x="393001" y="5842"/>
                    </a:lnTo>
                    <a:lnTo>
                      <a:pt x="353898" y="2159"/>
                    </a:lnTo>
                    <a:lnTo>
                      <a:pt x="270446" y="0"/>
                    </a:lnTo>
                    <a:lnTo>
                      <a:pt x="255854" y="279"/>
                    </a:lnTo>
                    <a:lnTo>
                      <a:pt x="212432" y="5524"/>
                    </a:lnTo>
                    <a:lnTo>
                      <a:pt x="168656" y="16179"/>
                    </a:lnTo>
                    <a:lnTo>
                      <a:pt x="128612" y="33934"/>
                    </a:lnTo>
                    <a:lnTo>
                      <a:pt x="92900" y="57975"/>
                    </a:lnTo>
                    <a:lnTo>
                      <a:pt x="62103" y="87515"/>
                    </a:lnTo>
                    <a:lnTo>
                      <a:pt x="36830" y="121742"/>
                    </a:lnTo>
                    <a:lnTo>
                      <a:pt x="17653" y="159867"/>
                    </a:lnTo>
                    <a:lnTo>
                      <a:pt x="5181" y="201066"/>
                    </a:lnTo>
                    <a:lnTo>
                      <a:pt x="0" y="244563"/>
                    </a:lnTo>
                    <a:lnTo>
                      <a:pt x="2692" y="289534"/>
                    </a:lnTo>
                    <a:lnTo>
                      <a:pt x="13347" y="333311"/>
                    </a:lnTo>
                    <a:lnTo>
                      <a:pt x="31102" y="373341"/>
                    </a:lnTo>
                    <a:lnTo>
                      <a:pt x="55143" y="409054"/>
                    </a:lnTo>
                    <a:lnTo>
                      <a:pt x="84683" y="439851"/>
                    </a:lnTo>
                    <a:lnTo>
                      <a:pt x="118910" y="465124"/>
                    </a:lnTo>
                    <a:lnTo>
                      <a:pt x="157035" y="484301"/>
                    </a:lnTo>
                    <a:lnTo>
                      <a:pt x="198234" y="496773"/>
                    </a:lnTo>
                    <a:lnTo>
                      <a:pt x="241731" y="501967"/>
                    </a:lnTo>
                    <a:lnTo>
                      <a:pt x="286702" y="499262"/>
                    </a:lnTo>
                    <a:lnTo>
                      <a:pt x="315290" y="493229"/>
                    </a:lnTo>
                    <a:lnTo>
                      <a:pt x="342887" y="483946"/>
                    </a:lnTo>
                    <a:lnTo>
                      <a:pt x="369201" y="471500"/>
                    </a:lnTo>
                    <a:lnTo>
                      <a:pt x="393979" y="456018"/>
                    </a:lnTo>
                    <a:lnTo>
                      <a:pt x="383146" y="486575"/>
                    </a:lnTo>
                    <a:lnTo>
                      <a:pt x="364236" y="516902"/>
                    </a:lnTo>
                    <a:lnTo>
                      <a:pt x="335089" y="543229"/>
                    </a:lnTo>
                    <a:lnTo>
                      <a:pt x="293560" y="561797"/>
                    </a:lnTo>
                    <a:lnTo>
                      <a:pt x="237464" y="568820"/>
                    </a:lnTo>
                    <a:lnTo>
                      <a:pt x="169938" y="559790"/>
                    </a:lnTo>
                    <a:lnTo>
                      <a:pt x="120650" y="539915"/>
                    </a:lnTo>
                    <a:lnTo>
                      <a:pt x="90449" y="520052"/>
                    </a:lnTo>
                    <a:lnTo>
                      <a:pt x="80187" y="511022"/>
                    </a:lnTo>
                    <a:lnTo>
                      <a:pt x="24663" y="572744"/>
                    </a:lnTo>
                    <a:lnTo>
                      <a:pt x="61290" y="604888"/>
                    </a:lnTo>
                    <a:lnTo>
                      <a:pt x="102235" y="630402"/>
                    </a:lnTo>
                    <a:lnTo>
                      <a:pt x="146621" y="648919"/>
                    </a:lnTo>
                    <a:lnTo>
                      <a:pt x="193560" y="660095"/>
                    </a:lnTo>
                    <a:lnTo>
                      <a:pt x="242150" y="663536"/>
                    </a:lnTo>
                    <a:lnTo>
                      <a:pt x="291084" y="660577"/>
                    </a:lnTo>
                    <a:lnTo>
                      <a:pt x="336092" y="651675"/>
                    </a:lnTo>
                    <a:lnTo>
                      <a:pt x="376707" y="636803"/>
                    </a:lnTo>
                    <a:lnTo>
                      <a:pt x="412432" y="615924"/>
                    </a:lnTo>
                    <a:lnTo>
                      <a:pt x="442760" y="589013"/>
                    </a:lnTo>
                    <a:lnTo>
                      <a:pt x="457733" y="568820"/>
                    </a:lnTo>
                    <a:lnTo>
                      <a:pt x="467220" y="556031"/>
                    </a:lnTo>
                    <a:lnTo>
                      <a:pt x="485305" y="516902"/>
                    </a:lnTo>
                    <a:lnTo>
                      <a:pt x="496506" y="471716"/>
                    </a:lnTo>
                    <a:lnTo>
                      <a:pt x="497674" y="456018"/>
                    </a:lnTo>
                    <a:lnTo>
                      <a:pt x="500341" y="420319"/>
                    </a:lnTo>
                    <a:lnTo>
                      <a:pt x="500341" y="393611"/>
                    </a:lnTo>
                    <a:lnTo>
                      <a:pt x="500341" y="240576"/>
                    </a:lnTo>
                    <a:lnTo>
                      <a:pt x="496252" y="204876"/>
                    </a:lnTo>
                    <a:lnTo>
                      <a:pt x="487095" y="170332"/>
                    </a:lnTo>
                    <a:lnTo>
                      <a:pt x="473036" y="137464"/>
                    </a:lnTo>
                    <a:lnTo>
                      <a:pt x="456184" y="109918"/>
                    </a:lnTo>
                    <a:lnTo>
                      <a:pt x="454291" y="106819"/>
                    </a:lnTo>
                    <a:lnTo>
                      <a:pt x="452843" y="105537"/>
                    </a:lnTo>
                    <a:lnTo>
                      <a:pt x="492404" y="76784"/>
                    </a:lnTo>
                    <a:lnTo>
                      <a:pt x="502526" y="68402"/>
                    </a:lnTo>
                    <a:lnTo>
                      <a:pt x="507911" y="61455"/>
                    </a:lnTo>
                    <a:lnTo>
                      <a:pt x="509955" y="55041"/>
                    </a:lnTo>
                    <a:lnTo>
                      <a:pt x="510032" y="48272"/>
                    </a:lnTo>
                    <a:close/>
                  </a:path>
                  <a:path extrusionOk="0" h="704850" w="2463165">
                    <a:moveTo>
                      <a:pt x="1010920" y="8331"/>
                    </a:moveTo>
                    <a:lnTo>
                      <a:pt x="892454" y="8331"/>
                    </a:lnTo>
                    <a:lnTo>
                      <a:pt x="888517" y="216598"/>
                    </a:lnTo>
                    <a:lnTo>
                      <a:pt x="887831" y="276275"/>
                    </a:lnTo>
                    <a:lnTo>
                      <a:pt x="876312" y="291084"/>
                    </a:lnTo>
                    <a:lnTo>
                      <a:pt x="849845" y="323291"/>
                    </a:lnTo>
                    <a:lnTo>
                      <a:pt x="806056" y="365963"/>
                    </a:lnTo>
                    <a:lnTo>
                      <a:pt x="755789" y="387680"/>
                    </a:lnTo>
                    <a:lnTo>
                      <a:pt x="737971" y="386575"/>
                    </a:lnTo>
                    <a:lnTo>
                      <a:pt x="705370" y="348246"/>
                    </a:lnTo>
                    <a:lnTo>
                      <a:pt x="693191" y="8331"/>
                    </a:lnTo>
                    <a:lnTo>
                      <a:pt x="587883" y="8331"/>
                    </a:lnTo>
                    <a:lnTo>
                      <a:pt x="585762" y="336575"/>
                    </a:lnTo>
                    <a:lnTo>
                      <a:pt x="588987" y="380288"/>
                    </a:lnTo>
                    <a:lnTo>
                      <a:pt x="599808" y="419595"/>
                    </a:lnTo>
                    <a:lnTo>
                      <a:pt x="618998" y="452920"/>
                    </a:lnTo>
                    <a:lnTo>
                      <a:pt x="647331" y="478675"/>
                    </a:lnTo>
                    <a:lnTo>
                      <a:pt x="685596" y="495300"/>
                    </a:lnTo>
                    <a:lnTo>
                      <a:pt x="734568" y="501180"/>
                    </a:lnTo>
                    <a:lnTo>
                      <a:pt x="761644" y="498906"/>
                    </a:lnTo>
                    <a:lnTo>
                      <a:pt x="827925" y="466585"/>
                    </a:lnTo>
                    <a:lnTo>
                      <a:pt x="869302" y="427126"/>
                    </a:lnTo>
                    <a:lnTo>
                      <a:pt x="894029" y="398907"/>
                    </a:lnTo>
                    <a:lnTo>
                      <a:pt x="899375" y="414959"/>
                    </a:lnTo>
                    <a:lnTo>
                      <a:pt x="920369" y="461086"/>
                    </a:lnTo>
                    <a:lnTo>
                      <a:pt x="959294" y="498386"/>
                    </a:lnTo>
                    <a:lnTo>
                      <a:pt x="971943" y="501383"/>
                    </a:lnTo>
                    <a:lnTo>
                      <a:pt x="976718" y="501180"/>
                    </a:lnTo>
                    <a:lnTo>
                      <a:pt x="1009624" y="95389"/>
                    </a:lnTo>
                    <a:lnTo>
                      <a:pt x="1010488" y="44691"/>
                    </a:lnTo>
                    <a:lnTo>
                      <a:pt x="1010920" y="8331"/>
                    </a:lnTo>
                    <a:close/>
                  </a:path>
                  <a:path extrusionOk="0" h="704850" w="2463165">
                    <a:moveTo>
                      <a:pt x="1501127" y="196011"/>
                    </a:moveTo>
                    <a:lnTo>
                      <a:pt x="1498396" y="156146"/>
                    </a:lnTo>
                    <a:lnTo>
                      <a:pt x="1488859" y="116027"/>
                    </a:lnTo>
                    <a:lnTo>
                      <a:pt x="1484706" y="107149"/>
                    </a:lnTo>
                    <a:lnTo>
                      <a:pt x="1471193" y="78206"/>
                    </a:lnTo>
                    <a:lnTo>
                      <a:pt x="1444104" y="45199"/>
                    </a:lnTo>
                    <a:lnTo>
                      <a:pt x="1406309" y="19570"/>
                    </a:lnTo>
                    <a:lnTo>
                      <a:pt x="1384998" y="12839"/>
                    </a:lnTo>
                    <a:lnTo>
                      <a:pt x="1384998" y="261683"/>
                    </a:lnTo>
                    <a:lnTo>
                      <a:pt x="1384998" y="305549"/>
                    </a:lnTo>
                    <a:lnTo>
                      <a:pt x="1382001" y="347891"/>
                    </a:lnTo>
                    <a:lnTo>
                      <a:pt x="1369555" y="375399"/>
                    </a:lnTo>
                    <a:lnTo>
                      <a:pt x="1341577" y="390283"/>
                    </a:lnTo>
                    <a:lnTo>
                      <a:pt x="1292034" y="394741"/>
                    </a:lnTo>
                    <a:lnTo>
                      <a:pt x="1251496" y="391439"/>
                    </a:lnTo>
                    <a:lnTo>
                      <a:pt x="1222235" y="381711"/>
                    </a:lnTo>
                    <a:lnTo>
                      <a:pt x="1204531" y="365836"/>
                    </a:lnTo>
                    <a:lnTo>
                      <a:pt x="1198676" y="344055"/>
                    </a:lnTo>
                    <a:lnTo>
                      <a:pt x="1200594" y="328333"/>
                    </a:lnTo>
                    <a:lnTo>
                      <a:pt x="1249362" y="284822"/>
                    </a:lnTo>
                    <a:lnTo>
                      <a:pt x="1317434" y="269049"/>
                    </a:lnTo>
                    <a:lnTo>
                      <a:pt x="1384998" y="261683"/>
                    </a:lnTo>
                    <a:lnTo>
                      <a:pt x="1384998" y="12839"/>
                    </a:lnTo>
                    <a:lnTo>
                      <a:pt x="1356499" y="3835"/>
                    </a:lnTo>
                    <a:lnTo>
                      <a:pt x="1293393" y="533"/>
                    </a:lnTo>
                    <a:lnTo>
                      <a:pt x="1293088" y="533"/>
                    </a:lnTo>
                    <a:lnTo>
                      <a:pt x="1213624" y="9855"/>
                    </a:lnTo>
                    <a:lnTo>
                      <a:pt x="1154163" y="23876"/>
                    </a:lnTo>
                    <a:lnTo>
                      <a:pt x="1116876" y="36639"/>
                    </a:lnTo>
                    <a:lnTo>
                      <a:pt x="1103960" y="42214"/>
                    </a:lnTo>
                    <a:lnTo>
                      <a:pt x="1104417" y="129971"/>
                    </a:lnTo>
                    <a:lnTo>
                      <a:pt x="1129487" y="124752"/>
                    </a:lnTo>
                    <a:lnTo>
                      <a:pt x="1190294" y="114452"/>
                    </a:lnTo>
                    <a:lnTo>
                      <a:pt x="1265199" y="107149"/>
                    </a:lnTo>
                    <a:lnTo>
                      <a:pt x="1332572" y="110909"/>
                    </a:lnTo>
                    <a:lnTo>
                      <a:pt x="1363395" y="126403"/>
                    </a:lnTo>
                    <a:lnTo>
                      <a:pt x="1378470" y="149263"/>
                    </a:lnTo>
                    <a:lnTo>
                      <a:pt x="1383398" y="169976"/>
                    </a:lnTo>
                    <a:lnTo>
                      <a:pt x="1383792" y="178993"/>
                    </a:lnTo>
                    <a:lnTo>
                      <a:pt x="1357528" y="180276"/>
                    </a:lnTo>
                    <a:lnTo>
                      <a:pt x="1331341" y="182460"/>
                    </a:lnTo>
                    <a:lnTo>
                      <a:pt x="1279245" y="189585"/>
                    </a:lnTo>
                    <a:lnTo>
                      <a:pt x="1200670" y="207581"/>
                    </a:lnTo>
                    <a:lnTo>
                      <a:pt x="1146060" y="231089"/>
                    </a:lnTo>
                    <a:lnTo>
                      <a:pt x="1111072" y="258508"/>
                    </a:lnTo>
                    <a:lnTo>
                      <a:pt x="1082700" y="318744"/>
                    </a:lnTo>
                    <a:lnTo>
                      <a:pt x="1080668" y="348373"/>
                    </a:lnTo>
                    <a:lnTo>
                      <a:pt x="1089012" y="402628"/>
                    </a:lnTo>
                    <a:lnTo>
                      <a:pt x="1111872" y="442087"/>
                    </a:lnTo>
                    <a:lnTo>
                      <a:pt x="1144816" y="469087"/>
                    </a:lnTo>
                    <a:lnTo>
                      <a:pt x="1183398" y="486003"/>
                    </a:lnTo>
                    <a:lnTo>
                      <a:pt x="1223187" y="495160"/>
                    </a:lnTo>
                    <a:lnTo>
                      <a:pt x="1288630" y="499668"/>
                    </a:lnTo>
                    <a:lnTo>
                      <a:pt x="1326730" y="498665"/>
                    </a:lnTo>
                    <a:lnTo>
                      <a:pt x="1367243" y="494131"/>
                    </a:lnTo>
                    <a:lnTo>
                      <a:pt x="1407147" y="483819"/>
                    </a:lnTo>
                    <a:lnTo>
                      <a:pt x="1443443" y="465480"/>
                    </a:lnTo>
                    <a:lnTo>
                      <a:pt x="1473098" y="436854"/>
                    </a:lnTo>
                    <a:lnTo>
                      <a:pt x="1493100" y="395693"/>
                    </a:lnTo>
                    <a:lnTo>
                      <a:pt x="1500441" y="339750"/>
                    </a:lnTo>
                    <a:lnTo>
                      <a:pt x="1500543" y="282181"/>
                    </a:lnTo>
                    <a:lnTo>
                      <a:pt x="1500657" y="261683"/>
                    </a:lnTo>
                    <a:lnTo>
                      <a:pt x="1500822" y="231089"/>
                    </a:lnTo>
                    <a:lnTo>
                      <a:pt x="1501013" y="207581"/>
                    </a:lnTo>
                    <a:lnTo>
                      <a:pt x="1501127" y="196011"/>
                    </a:lnTo>
                    <a:close/>
                  </a:path>
                  <a:path extrusionOk="0" h="704850" w="2463165">
                    <a:moveTo>
                      <a:pt x="2020011" y="7188"/>
                    </a:moveTo>
                    <a:lnTo>
                      <a:pt x="1894357" y="7188"/>
                    </a:lnTo>
                    <a:lnTo>
                      <a:pt x="1796313" y="380212"/>
                    </a:lnTo>
                    <a:lnTo>
                      <a:pt x="1789150" y="383400"/>
                    </a:lnTo>
                    <a:lnTo>
                      <a:pt x="1781619" y="385330"/>
                    </a:lnTo>
                    <a:lnTo>
                      <a:pt x="1773859" y="385965"/>
                    </a:lnTo>
                    <a:lnTo>
                      <a:pt x="1766062" y="385292"/>
                    </a:lnTo>
                    <a:lnTo>
                      <a:pt x="1720608" y="347129"/>
                    </a:lnTo>
                    <a:lnTo>
                      <a:pt x="1710448" y="309638"/>
                    </a:lnTo>
                    <a:lnTo>
                      <a:pt x="1657489" y="6654"/>
                    </a:lnTo>
                    <a:lnTo>
                      <a:pt x="1550149" y="6654"/>
                    </a:lnTo>
                    <a:lnTo>
                      <a:pt x="1597723" y="334899"/>
                    </a:lnTo>
                    <a:lnTo>
                      <a:pt x="1608239" y="386880"/>
                    </a:lnTo>
                    <a:lnTo>
                      <a:pt x="1625244" y="432066"/>
                    </a:lnTo>
                    <a:lnTo>
                      <a:pt x="1650669" y="467715"/>
                    </a:lnTo>
                    <a:lnTo>
                      <a:pt x="1686458" y="491109"/>
                    </a:lnTo>
                    <a:lnTo>
                      <a:pt x="1734502" y="499516"/>
                    </a:lnTo>
                    <a:lnTo>
                      <a:pt x="1742147" y="499224"/>
                    </a:lnTo>
                    <a:lnTo>
                      <a:pt x="1749755" y="498449"/>
                    </a:lnTo>
                    <a:lnTo>
                      <a:pt x="1757311" y="497217"/>
                    </a:lnTo>
                    <a:lnTo>
                      <a:pt x="1764766" y="495503"/>
                    </a:lnTo>
                    <a:lnTo>
                      <a:pt x="1762061" y="499148"/>
                    </a:lnTo>
                    <a:lnTo>
                      <a:pt x="1758315" y="509054"/>
                    </a:lnTo>
                    <a:lnTo>
                      <a:pt x="1753743" y="528281"/>
                    </a:lnTo>
                    <a:lnTo>
                      <a:pt x="1748586" y="559892"/>
                    </a:lnTo>
                    <a:lnTo>
                      <a:pt x="1748040" y="612190"/>
                    </a:lnTo>
                    <a:lnTo>
                      <a:pt x="1758581" y="658672"/>
                    </a:lnTo>
                    <a:lnTo>
                      <a:pt x="1776539" y="691946"/>
                    </a:lnTo>
                    <a:lnTo>
                      <a:pt x="1798205" y="704684"/>
                    </a:lnTo>
                    <a:lnTo>
                      <a:pt x="1810397" y="702818"/>
                    </a:lnTo>
                    <a:lnTo>
                      <a:pt x="1819236" y="696874"/>
                    </a:lnTo>
                    <a:lnTo>
                      <a:pt x="1825967" y="686295"/>
                    </a:lnTo>
                    <a:lnTo>
                      <a:pt x="1831860" y="670560"/>
                    </a:lnTo>
                    <a:lnTo>
                      <a:pt x="1864588" y="556501"/>
                    </a:lnTo>
                    <a:lnTo>
                      <a:pt x="2020011" y="7188"/>
                    </a:lnTo>
                    <a:close/>
                  </a:path>
                  <a:path extrusionOk="0" h="704850" w="2463165">
                    <a:moveTo>
                      <a:pt x="2462936" y="160985"/>
                    </a:moveTo>
                    <a:lnTo>
                      <a:pt x="2455202" y="111442"/>
                    </a:lnTo>
                    <a:lnTo>
                      <a:pt x="2431021" y="65468"/>
                    </a:lnTo>
                    <a:lnTo>
                      <a:pt x="2397518" y="36728"/>
                    </a:lnTo>
                    <a:lnTo>
                      <a:pt x="2358504" y="17919"/>
                    </a:lnTo>
                    <a:lnTo>
                      <a:pt x="2344699" y="14147"/>
                    </a:lnTo>
                    <a:lnTo>
                      <a:pt x="2344699" y="163791"/>
                    </a:lnTo>
                    <a:lnTo>
                      <a:pt x="2342781" y="179514"/>
                    </a:lnTo>
                    <a:lnTo>
                      <a:pt x="2294013" y="223024"/>
                    </a:lnTo>
                    <a:lnTo>
                      <a:pt x="2225510" y="243484"/>
                    </a:lnTo>
                    <a:lnTo>
                      <a:pt x="2161019" y="257733"/>
                    </a:lnTo>
                    <a:lnTo>
                      <a:pt x="2161019" y="204635"/>
                    </a:lnTo>
                    <a:lnTo>
                      <a:pt x="2165997" y="161632"/>
                    </a:lnTo>
                    <a:lnTo>
                      <a:pt x="2181974" y="132765"/>
                    </a:lnTo>
                    <a:lnTo>
                      <a:pt x="2210485" y="116522"/>
                    </a:lnTo>
                    <a:lnTo>
                      <a:pt x="2253094" y="111442"/>
                    </a:lnTo>
                    <a:lnTo>
                      <a:pt x="2293302" y="114998"/>
                    </a:lnTo>
                    <a:lnTo>
                      <a:pt x="2321953" y="125298"/>
                    </a:lnTo>
                    <a:lnTo>
                      <a:pt x="2339073" y="141757"/>
                    </a:lnTo>
                    <a:lnTo>
                      <a:pt x="2344699" y="163791"/>
                    </a:lnTo>
                    <a:lnTo>
                      <a:pt x="2344699" y="14147"/>
                    </a:lnTo>
                    <a:lnTo>
                      <a:pt x="2318639" y="7023"/>
                    </a:lnTo>
                    <a:lnTo>
                      <a:pt x="2282558" y="1981"/>
                    </a:lnTo>
                    <a:lnTo>
                      <a:pt x="2254897" y="762"/>
                    </a:lnTo>
                    <a:lnTo>
                      <a:pt x="2253615" y="762"/>
                    </a:lnTo>
                    <a:lnTo>
                      <a:pt x="2189797" y="8813"/>
                    </a:lnTo>
                    <a:lnTo>
                      <a:pt x="2149779" y="21983"/>
                    </a:lnTo>
                    <a:lnTo>
                      <a:pt x="2110511" y="44005"/>
                    </a:lnTo>
                    <a:lnTo>
                      <a:pt x="2076627" y="76936"/>
                    </a:lnTo>
                    <a:lnTo>
                      <a:pt x="2052739" y="122859"/>
                    </a:lnTo>
                    <a:lnTo>
                      <a:pt x="2043468" y="183832"/>
                    </a:lnTo>
                    <a:lnTo>
                      <a:pt x="2042706" y="295643"/>
                    </a:lnTo>
                    <a:lnTo>
                      <a:pt x="2045423" y="335661"/>
                    </a:lnTo>
                    <a:lnTo>
                      <a:pt x="2054974" y="376237"/>
                    </a:lnTo>
                    <a:lnTo>
                      <a:pt x="2072640" y="414858"/>
                    </a:lnTo>
                    <a:lnTo>
                      <a:pt x="2099729" y="449046"/>
                    </a:lnTo>
                    <a:lnTo>
                      <a:pt x="2137524" y="476275"/>
                    </a:lnTo>
                    <a:lnTo>
                      <a:pt x="2187333" y="494068"/>
                    </a:lnTo>
                    <a:lnTo>
                      <a:pt x="2250440" y="499897"/>
                    </a:lnTo>
                    <a:lnTo>
                      <a:pt x="2329904" y="493941"/>
                    </a:lnTo>
                    <a:lnTo>
                      <a:pt x="2389365" y="482447"/>
                    </a:lnTo>
                    <a:lnTo>
                      <a:pt x="2426652" y="471258"/>
                    </a:lnTo>
                    <a:lnTo>
                      <a:pt x="2439568" y="466229"/>
                    </a:lnTo>
                    <a:lnTo>
                      <a:pt x="2439263" y="404317"/>
                    </a:lnTo>
                    <a:lnTo>
                      <a:pt x="2439187" y="388010"/>
                    </a:lnTo>
                    <a:lnTo>
                      <a:pt x="2414168" y="392264"/>
                    </a:lnTo>
                    <a:lnTo>
                      <a:pt x="2353437" y="400138"/>
                    </a:lnTo>
                    <a:lnTo>
                      <a:pt x="2278532" y="404317"/>
                    </a:lnTo>
                    <a:lnTo>
                      <a:pt x="2210955" y="397471"/>
                    </a:lnTo>
                    <a:lnTo>
                      <a:pt x="2198306" y="392303"/>
                    </a:lnTo>
                    <a:lnTo>
                      <a:pt x="2184628" y="382028"/>
                    </a:lnTo>
                    <a:lnTo>
                      <a:pt x="2172246" y="365328"/>
                    </a:lnTo>
                    <a:lnTo>
                      <a:pt x="2163521" y="340880"/>
                    </a:lnTo>
                    <a:lnTo>
                      <a:pt x="2178888" y="338378"/>
                    </a:lnTo>
                    <a:lnTo>
                      <a:pt x="2200427" y="334403"/>
                    </a:lnTo>
                    <a:lnTo>
                      <a:pt x="2264283" y="320840"/>
                    </a:lnTo>
                    <a:lnTo>
                      <a:pt x="2343213" y="298284"/>
                    </a:lnTo>
                    <a:lnTo>
                      <a:pt x="2397899" y="273329"/>
                    </a:lnTo>
                    <a:lnTo>
                      <a:pt x="2432786" y="246532"/>
                    </a:lnTo>
                    <a:lnTo>
                      <a:pt x="2460802" y="189776"/>
                    </a:lnTo>
                    <a:lnTo>
                      <a:pt x="2462784" y="160985"/>
                    </a:lnTo>
                    <a:lnTo>
                      <a:pt x="2462936" y="160985"/>
                    </a:lnTo>
                    <a:close/>
                  </a:path>
                </a:pathLst>
              </a:custGeom>
              <a:solidFill>
                <a:srgbClr val="1E326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74"/>
          <p:cNvGrpSpPr/>
          <p:nvPr/>
        </p:nvGrpSpPr>
        <p:grpSpPr>
          <a:xfrm>
            <a:off x="1766055" y="-145"/>
            <a:ext cx="6703524" cy="5144580"/>
            <a:chOff x="1766055" y="-145"/>
            <a:chExt cx="6703524" cy="5140982"/>
          </a:xfrm>
        </p:grpSpPr>
        <p:sp>
          <p:nvSpPr>
            <p:cNvPr id="100" name="Google Shape;100;p74"/>
            <p:cNvSpPr/>
            <p:nvPr/>
          </p:nvSpPr>
          <p:spPr>
            <a:xfrm>
              <a:off x="1825754" y="906352"/>
              <a:ext cx="6636029" cy="4234485"/>
            </a:xfrm>
            <a:custGeom>
              <a:rect b="b" l="l" r="r" t="t"/>
              <a:pathLst>
                <a:path extrusionOk="0" h="9306560" w="14584680">
                  <a:moveTo>
                    <a:pt x="10852239" y="0"/>
                  </a:moveTo>
                  <a:lnTo>
                    <a:pt x="10807465" y="266"/>
                  </a:lnTo>
                  <a:lnTo>
                    <a:pt x="10762696" y="1067"/>
                  </a:lnTo>
                  <a:lnTo>
                    <a:pt x="10717937" y="2401"/>
                  </a:lnTo>
                  <a:lnTo>
                    <a:pt x="10673194" y="4269"/>
                  </a:lnTo>
                  <a:lnTo>
                    <a:pt x="10628472" y="6671"/>
                  </a:lnTo>
                  <a:lnTo>
                    <a:pt x="10583776" y="9607"/>
                  </a:lnTo>
                  <a:lnTo>
                    <a:pt x="10539111" y="13076"/>
                  </a:lnTo>
                  <a:lnTo>
                    <a:pt x="10494482" y="17079"/>
                  </a:lnTo>
                  <a:lnTo>
                    <a:pt x="10449895" y="21615"/>
                  </a:lnTo>
                  <a:lnTo>
                    <a:pt x="10405355" y="26686"/>
                  </a:lnTo>
                  <a:lnTo>
                    <a:pt x="10360866" y="32290"/>
                  </a:lnTo>
                  <a:lnTo>
                    <a:pt x="10316435" y="38428"/>
                  </a:lnTo>
                  <a:lnTo>
                    <a:pt x="10272065" y="45099"/>
                  </a:lnTo>
                  <a:lnTo>
                    <a:pt x="10227764" y="52305"/>
                  </a:lnTo>
                  <a:lnTo>
                    <a:pt x="10183534" y="60044"/>
                  </a:lnTo>
                  <a:lnTo>
                    <a:pt x="10139383" y="68316"/>
                  </a:lnTo>
                  <a:lnTo>
                    <a:pt x="10095314" y="77123"/>
                  </a:lnTo>
                  <a:lnTo>
                    <a:pt x="10051334" y="86463"/>
                  </a:lnTo>
                  <a:lnTo>
                    <a:pt x="10007447" y="96337"/>
                  </a:lnTo>
                  <a:lnTo>
                    <a:pt x="9963659" y="106745"/>
                  </a:lnTo>
                  <a:lnTo>
                    <a:pt x="9919974" y="117686"/>
                  </a:lnTo>
                  <a:lnTo>
                    <a:pt x="9876398" y="129161"/>
                  </a:lnTo>
                  <a:lnTo>
                    <a:pt x="9832936" y="141170"/>
                  </a:lnTo>
                  <a:lnTo>
                    <a:pt x="9789593" y="153713"/>
                  </a:lnTo>
                  <a:lnTo>
                    <a:pt x="9746375" y="166789"/>
                  </a:lnTo>
                  <a:lnTo>
                    <a:pt x="9703287" y="180399"/>
                  </a:lnTo>
                  <a:lnTo>
                    <a:pt x="9660333" y="194543"/>
                  </a:lnTo>
                  <a:lnTo>
                    <a:pt x="9617519" y="209220"/>
                  </a:lnTo>
                  <a:lnTo>
                    <a:pt x="9574850" y="224431"/>
                  </a:lnTo>
                  <a:lnTo>
                    <a:pt x="9532332" y="240176"/>
                  </a:lnTo>
                  <a:lnTo>
                    <a:pt x="9489969" y="256455"/>
                  </a:lnTo>
                  <a:lnTo>
                    <a:pt x="9447767" y="273267"/>
                  </a:lnTo>
                  <a:lnTo>
                    <a:pt x="9405731" y="290614"/>
                  </a:lnTo>
                  <a:lnTo>
                    <a:pt x="9363866" y="308493"/>
                  </a:lnTo>
                  <a:lnTo>
                    <a:pt x="9322177" y="326907"/>
                  </a:lnTo>
                  <a:lnTo>
                    <a:pt x="9280669" y="345854"/>
                  </a:lnTo>
                  <a:lnTo>
                    <a:pt x="9239349" y="365335"/>
                  </a:lnTo>
                  <a:lnTo>
                    <a:pt x="9198220" y="385350"/>
                  </a:lnTo>
                  <a:lnTo>
                    <a:pt x="9157287" y="405898"/>
                  </a:lnTo>
                  <a:lnTo>
                    <a:pt x="9116558" y="426981"/>
                  </a:lnTo>
                  <a:lnTo>
                    <a:pt x="9076035" y="448597"/>
                  </a:lnTo>
                  <a:lnTo>
                    <a:pt x="9035725" y="470746"/>
                  </a:lnTo>
                  <a:lnTo>
                    <a:pt x="8995632" y="493430"/>
                  </a:lnTo>
                  <a:lnTo>
                    <a:pt x="8955763" y="516647"/>
                  </a:lnTo>
                  <a:lnTo>
                    <a:pt x="8916122" y="540397"/>
                  </a:lnTo>
                  <a:lnTo>
                    <a:pt x="8876713" y="564682"/>
                  </a:lnTo>
                  <a:lnTo>
                    <a:pt x="8837544" y="589500"/>
                  </a:lnTo>
                  <a:lnTo>
                    <a:pt x="8798618" y="614852"/>
                  </a:lnTo>
                  <a:lnTo>
                    <a:pt x="8759940" y="640738"/>
                  </a:lnTo>
                  <a:lnTo>
                    <a:pt x="8721517" y="667158"/>
                  </a:lnTo>
                  <a:lnTo>
                    <a:pt x="8683353" y="694111"/>
                  </a:lnTo>
                  <a:lnTo>
                    <a:pt x="8645453" y="721598"/>
                  </a:lnTo>
                  <a:lnTo>
                    <a:pt x="8607822" y="749618"/>
                  </a:lnTo>
                  <a:lnTo>
                    <a:pt x="8570467" y="778173"/>
                  </a:lnTo>
                  <a:lnTo>
                    <a:pt x="8533391" y="807261"/>
                  </a:lnTo>
                  <a:lnTo>
                    <a:pt x="8496600" y="836883"/>
                  </a:lnTo>
                  <a:lnTo>
                    <a:pt x="8460100" y="867038"/>
                  </a:lnTo>
                  <a:lnTo>
                    <a:pt x="8423895" y="897727"/>
                  </a:lnTo>
                  <a:lnTo>
                    <a:pt x="8387991" y="928950"/>
                  </a:lnTo>
                  <a:lnTo>
                    <a:pt x="8352392" y="960707"/>
                  </a:lnTo>
                  <a:lnTo>
                    <a:pt x="8317105" y="992997"/>
                  </a:lnTo>
                  <a:lnTo>
                    <a:pt x="8282133" y="1025822"/>
                  </a:lnTo>
                  <a:lnTo>
                    <a:pt x="8247483" y="1059180"/>
                  </a:lnTo>
                  <a:lnTo>
                    <a:pt x="8213159" y="1093071"/>
                  </a:lnTo>
                  <a:lnTo>
                    <a:pt x="0" y="9306383"/>
                  </a:lnTo>
                  <a:lnTo>
                    <a:pt x="10556584" y="9306383"/>
                  </a:lnTo>
                  <a:lnTo>
                    <a:pt x="13491554" y="6371465"/>
                  </a:lnTo>
                  <a:lnTo>
                    <a:pt x="13525445" y="6337142"/>
                  </a:lnTo>
                  <a:lnTo>
                    <a:pt x="13558803" y="6302492"/>
                  </a:lnTo>
                  <a:lnTo>
                    <a:pt x="13591628" y="6267521"/>
                  </a:lnTo>
                  <a:lnTo>
                    <a:pt x="13623918" y="6232233"/>
                  </a:lnTo>
                  <a:lnTo>
                    <a:pt x="13655675" y="6196635"/>
                  </a:lnTo>
                  <a:lnTo>
                    <a:pt x="13686898" y="6160730"/>
                  </a:lnTo>
                  <a:lnTo>
                    <a:pt x="13717587" y="6124526"/>
                  </a:lnTo>
                  <a:lnTo>
                    <a:pt x="13747743" y="6088025"/>
                  </a:lnTo>
                  <a:lnTo>
                    <a:pt x="13777365" y="6051235"/>
                  </a:lnTo>
                  <a:lnTo>
                    <a:pt x="13806453" y="6014159"/>
                  </a:lnTo>
                  <a:lnTo>
                    <a:pt x="13835007" y="5976803"/>
                  </a:lnTo>
                  <a:lnTo>
                    <a:pt x="13863028" y="5939173"/>
                  </a:lnTo>
                  <a:lnTo>
                    <a:pt x="13890515" y="5901273"/>
                  </a:lnTo>
                  <a:lnTo>
                    <a:pt x="13917468" y="5863109"/>
                  </a:lnTo>
                  <a:lnTo>
                    <a:pt x="13943888" y="5824686"/>
                  </a:lnTo>
                  <a:lnTo>
                    <a:pt x="13969774" y="5786009"/>
                  </a:lnTo>
                  <a:lnTo>
                    <a:pt x="13995126" y="5747083"/>
                  </a:lnTo>
                  <a:lnTo>
                    <a:pt x="14019944" y="5707913"/>
                  </a:lnTo>
                  <a:lnTo>
                    <a:pt x="14044229" y="5668505"/>
                  </a:lnTo>
                  <a:lnTo>
                    <a:pt x="14067980" y="5628864"/>
                  </a:lnTo>
                  <a:lnTo>
                    <a:pt x="14091197" y="5588994"/>
                  </a:lnTo>
                  <a:lnTo>
                    <a:pt x="14113880" y="5548902"/>
                  </a:lnTo>
                  <a:lnTo>
                    <a:pt x="14136030" y="5508592"/>
                  </a:lnTo>
                  <a:lnTo>
                    <a:pt x="14157646" y="5468070"/>
                  </a:lnTo>
                  <a:lnTo>
                    <a:pt x="14178728" y="5427340"/>
                  </a:lnTo>
                  <a:lnTo>
                    <a:pt x="14199276" y="5386408"/>
                  </a:lnTo>
                  <a:lnTo>
                    <a:pt x="14219291" y="5345279"/>
                  </a:lnTo>
                  <a:lnTo>
                    <a:pt x="14238772" y="5303958"/>
                  </a:lnTo>
                  <a:lnTo>
                    <a:pt x="14257720" y="5262450"/>
                  </a:lnTo>
                  <a:lnTo>
                    <a:pt x="14276133" y="5220762"/>
                  </a:lnTo>
                  <a:lnTo>
                    <a:pt x="14294013" y="5178897"/>
                  </a:lnTo>
                  <a:lnTo>
                    <a:pt x="14311359" y="5136860"/>
                  </a:lnTo>
                  <a:lnTo>
                    <a:pt x="14328172" y="5094658"/>
                  </a:lnTo>
                  <a:lnTo>
                    <a:pt x="14344450" y="5052296"/>
                  </a:lnTo>
                  <a:lnTo>
                    <a:pt x="14360195" y="5009777"/>
                  </a:lnTo>
                  <a:lnTo>
                    <a:pt x="14375407" y="4967109"/>
                  </a:lnTo>
                  <a:lnTo>
                    <a:pt x="14390084" y="4924295"/>
                  </a:lnTo>
                  <a:lnTo>
                    <a:pt x="14404228" y="4881341"/>
                  </a:lnTo>
                  <a:lnTo>
                    <a:pt x="14417838" y="4838253"/>
                  </a:lnTo>
                  <a:lnTo>
                    <a:pt x="14430914" y="4795035"/>
                  </a:lnTo>
                  <a:lnTo>
                    <a:pt x="14443457" y="4751692"/>
                  </a:lnTo>
                  <a:lnTo>
                    <a:pt x="14455466" y="4708230"/>
                  </a:lnTo>
                  <a:lnTo>
                    <a:pt x="14466941" y="4664654"/>
                  </a:lnTo>
                  <a:lnTo>
                    <a:pt x="14477882" y="4620970"/>
                  </a:lnTo>
                  <a:lnTo>
                    <a:pt x="14488290" y="4577181"/>
                  </a:lnTo>
                  <a:lnTo>
                    <a:pt x="14498164" y="4533294"/>
                  </a:lnTo>
                  <a:lnTo>
                    <a:pt x="14507504" y="4489314"/>
                  </a:lnTo>
                  <a:lnTo>
                    <a:pt x="14516311" y="4445246"/>
                  </a:lnTo>
                  <a:lnTo>
                    <a:pt x="14524583" y="4401094"/>
                  </a:lnTo>
                  <a:lnTo>
                    <a:pt x="14532322" y="4356865"/>
                  </a:lnTo>
                  <a:lnTo>
                    <a:pt x="14539528" y="4312563"/>
                  </a:lnTo>
                  <a:lnTo>
                    <a:pt x="14546199" y="4268194"/>
                  </a:lnTo>
                  <a:lnTo>
                    <a:pt x="14552337" y="4223762"/>
                  </a:lnTo>
                  <a:lnTo>
                    <a:pt x="14557941" y="4179274"/>
                  </a:lnTo>
                  <a:lnTo>
                    <a:pt x="14563012" y="4134733"/>
                  </a:lnTo>
                  <a:lnTo>
                    <a:pt x="14567549" y="4090146"/>
                  </a:lnTo>
                  <a:lnTo>
                    <a:pt x="14571551" y="4045518"/>
                  </a:lnTo>
                  <a:lnTo>
                    <a:pt x="14575021" y="4000853"/>
                  </a:lnTo>
                  <a:lnTo>
                    <a:pt x="14577956" y="3956157"/>
                  </a:lnTo>
                  <a:lnTo>
                    <a:pt x="14580358" y="3911434"/>
                  </a:lnTo>
                  <a:lnTo>
                    <a:pt x="14582226" y="3866692"/>
                  </a:lnTo>
                  <a:lnTo>
                    <a:pt x="14583560" y="3821933"/>
                  </a:lnTo>
                  <a:lnTo>
                    <a:pt x="14584361" y="3777164"/>
                  </a:lnTo>
                  <a:lnTo>
                    <a:pt x="14584628" y="3732390"/>
                  </a:lnTo>
                  <a:lnTo>
                    <a:pt x="14584361" y="3687616"/>
                  </a:lnTo>
                  <a:lnTo>
                    <a:pt x="14583560" y="3642847"/>
                  </a:lnTo>
                  <a:lnTo>
                    <a:pt x="14582226" y="3598088"/>
                  </a:lnTo>
                  <a:lnTo>
                    <a:pt x="14580358" y="3553345"/>
                  </a:lnTo>
                  <a:lnTo>
                    <a:pt x="14577956" y="3508622"/>
                  </a:lnTo>
                  <a:lnTo>
                    <a:pt x="14575021" y="3463925"/>
                  </a:lnTo>
                  <a:lnTo>
                    <a:pt x="14571551" y="3419259"/>
                  </a:lnTo>
                  <a:lnTo>
                    <a:pt x="14567549" y="3374630"/>
                  </a:lnTo>
                  <a:lnTo>
                    <a:pt x="14563012" y="3330042"/>
                  </a:lnTo>
                  <a:lnTo>
                    <a:pt x="14557941" y="3285500"/>
                  </a:lnTo>
                  <a:lnTo>
                    <a:pt x="14552337" y="3241010"/>
                  </a:lnTo>
                  <a:lnTo>
                    <a:pt x="14546199" y="3196578"/>
                  </a:lnTo>
                  <a:lnTo>
                    <a:pt x="14539528" y="3152207"/>
                  </a:lnTo>
                  <a:lnTo>
                    <a:pt x="14532322" y="3107903"/>
                  </a:lnTo>
                  <a:lnTo>
                    <a:pt x="14524583" y="3063673"/>
                  </a:lnTo>
                  <a:lnTo>
                    <a:pt x="14516311" y="3019519"/>
                  </a:lnTo>
                  <a:lnTo>
                    <a:pt x="14507504" y="2975449"/>
                  </a:lnTo>
                  <a:lnTo>
                    <a:pt x="14498164" y="2931466"/>
                  </a:lnTo>
                  <a:lnTo>
                    <a:pt x="14488290" y="2887577"/>
                  </a:lnTo>
                  <a:lnTo>
                    <a:pt x="14477882" y="2843787"/>
                  </a:lnTo>
                  <a:lnTo>
                    <a:pt x="14466941" y="2800099"/>
                  </a:lnTo>
                  <a:lnTo>
                    <a:pt x="14455466" y="2756521"/>
                  </a:lnTo>
                  <a:lnTo>
                    <a:pt x="14443457" y="2713056"/>
                  </a:lnTo>
                  <a:lnTo>
                    <a:pt x="14430914" y="2669711"/>
                  </a:lnTo>
                  <a:lnTo>
                    <a:pt x="14417838" y="2626490"/>
                  </a:lnTo>
                  <a:lnTo>
                    <a:pt x="14404228" y="2583399"/>
                  </a:lnTo>
                  <a:lnTo>
                    <a:pt x="14390084" y="2540442"/>
                  </a:lnTo>
                  <a:lnTo>
                    <a:pt x="14375407" y="2497625"/>
                  </a:lnTo>
                  <a:lnTo>
                    <a:pt x="14360195" y="2454953"/>
                  </a:lnTo>
                  <a:lnTo>
                    <a:pt x="14344450" y="2412431"/>
                  </a:lnTo>
                  <a:lnTo>
                    <a:pt x="14328172" y="2370065"/>
                  </a:lnTo>
                  <a:lnTo>
                    <a:pt x="14311359" y="2327859"/>
                  </a:lnTo>
                  <a:lnTo>
                    <a:pt x="14294013" y="2285819"/>
                  </a:lnTo>
                  <a:lnTo>
                    <a:pt x="14276133" y="2243950"/>
                  </a:lnTo>
                  <a:lnTo>
                    <a:pt x="14257720" y="2202257"/>
                  </a:lnTo>
                  <a:lnTo>
                    <a:pt x="14238772" y="2160745"/>
                  </a:lnTo>
                  <a:lnTo>
                    <a:pt x="14219291" y="2119420"/>
                  </a:lnTo>
                  <a:lnTo>
                    <a:pt x="14199276" y="2078287"/>
                  </a:lnTo>
                  <a:lnTo>
                    <a:pt x="14178728" y="2037350"/>
                  </a:lnTo>
                  <a:lnTo>
                    <a:pt x="14157646" y="1996615"/>
                  </a:lnTo>
                  <a:lnTo>
                    <a:pt x="14136030" y="1956088"/>
                  </a:lnTo>
                  <a:lnTo>
                    <a:pt x="14113880" y="1915773"/>
                  </a:lnTo>
                  <a:lnTo>
                    <a:pt x="14091197" y="1875676"/>
                  </a:lnTo>
                  <a:lnTo>
                    <a:pt x="14067980" y="1835801"/>
                  </a:lnTo>
                  <a:lnTo>
                    <a:pt x="14044229" y="1796155"/>
                  </a:lnTo>
                  <a:lnTo>
                    <a:pt x="14019944" y="1756741"/>
                  </a:lnTo>
                  <a:lnTo>
                    <a:pt x="13995126" y="1717566"/>
                  </a:lnTo>
                  <a:lnTo>
                    <a:pt x="13969774" y="1678634"/>
                  </a:lnTo>
                  <a:lnTo>
                    <a:pt x="13943888" y="1639951"/>
                  </a:lnTo>
                  <a:lnTo>
                    <a:pt x="13917468" y="1601522"/>
                  </a:lnTo>
                  <a:lnTo>
                    <a:pt x="13890515" y="1563352"/>
                  </a:lnTo>
                  <a:lnTo>
                    <a:pt x="13863028" y="1525446"/>
                  </a:lnTo>
                  <a:lnTo>
                    <a:pt x="13835007" y="1487810"/>
                  </a:lnTo>
                  <a:lnTo>
                    <a:pt x="13806453" y="1450448"/>
                  </a:lnTo>
                  <a:lnTo>
                    <a:pt x="13777365" y="1413366"/>
                  </a:lnTo>
                  <a:lnTo>
                    <a:pt x="13747743" y="1376568"/>
                  </a:lnTo>
                  <a:lnTo>
                    <a:pt x="13717587" y="1340061"/>
                  </a:lnTo>
                  <a:lnTo>
                    <a:pt x="13686898" y="1303850"/>
                  </a:lnTo>
                  <a:lnTo>
                    <a:pt x="13655675" y="1267938"/>
                  </a:lnTo>
                  <a:lnTo>
                    <a:pt x="13623918" y="1232333"/>
                  </a:lnTo>
                  <a:lnTo>
                    <a:pt x="13591628" y="1197038"/>
                  </a:lnTo>
                  <a:lnTo>
                    <a:pt x="13558803" y="1162060"/>
                  </a:lnTo>
                  <a:lnTo>
                    <a:pt x="13525445" y="1127402"/>
                  </a:lnTo>
                  <a:lnTo>
                    <a:pt x="13491554" y="1093071"/>
                  </a:lnTo>
                  <a:lnTo>
                    <a:pt x="13457223" y="1059180"/>
                  </a:lnTo>
                  <a:lnTo>
                    <a:pt x="13422566" y="1025822"/>
                  </a:lnTo>
                  <a:lnTo>
                    <a:pt x="13387587" y="992997"/>
                  </a:lnTo>
                  <a:lnTo>
                    <a:pt x="13352293" y="960707"/>
                  </a:lnTo>
                  <a:lnTo>
                    <a:pt x="13316687" y="928950"/>
                  </a:lnTo>
                  <a:lnTo>
                    <a:pt x="13280776" y="897727"/>
                  </a:lnTo>
                  <a:lnTo>
                    <a:pt x="13244564" y="867038"/>
                  </a:lnTo>
                  <a:lnTo>
                    <a:pt x="13208058" y="836883"/>
                  </a:lnTo>
                  <a:lnTo>
                    <a:pt x="13171261" y="807261"/>
                  </a:lnTo>
                  <a:lnTo>
                    <a:pt x="13134179" y="778173"/>
                  </a:lnTo>
                  <a:lnTo>
                    <a:pt x="13096817" y="749618"/>
                  </a:lnTo>
                  <a:lnTo>
                    <a:pt x="13059180" y="721598"/>
                  </a:lnTo>
                  <a:lnTo>
                    <a:pt x="13021275" y="694111"/>
                  </a:lnTo>
                  <a:lnTo>
                    <a:pt x="12983105" y="667158"/>
                  </a:lnTo>
                  <a:lnTo>
                    <a:pt x="12944676" y="640738"/>
                  </a:lnTo>
                  <a:lnTo>
                    <a:pt x="12905993" y="614852"/>
                  </a:lnTo>
                  <a:lnTo>
                    <a:pt x="12867061" y="589500"/>
                  </a:lnTo>
                  <a:lnTo>
                    <a:pt x="12827886" y="564682"/>
                  </a:lnTo>
                  <a:lnTo>
                    <a:pt x="12788473" y="540397"/>
                  </a:lnTo>
                  <a:lnTo>
                    <a:pt x="12748826" y="516647"/>
                  </a:lnTo>
                  <a:lnTo>
                    <a:pt x="12708952" y="493430"/>
                  </a:lnTo>
                  <a:lnTo>
                    <a:pt x="12668854" y="470746"/>
                  </a:lnTo>
                  <a:lnTo>
                    <a:pt x="12628539" y="448597"/>
                  </a:lnTo>
                  <a:lnTo>
                    <a:pt x="12588012" y="426981"/>
                  </a:lnTo>
                  <a:lnTo>
                    <a:pt x="12547278" y="405898"/>
                  </a:lnTo>
                  <a:lnTo>
                    <a:pt x="12506341" y="385350"/>
                  </a:lnTo>
                  <a:lnTo>
                    <a:pt x="12465208" y="365335"/>
                  </a:lnTo>
                  <a:lnTo>
                    <a:pt x="12423883" y="345854"/>
                  </a:lnTo>
                  <a:lnTo>
                    <a:pt x="12382371" y="326907"/>
                  </a:lnTo>
                  <a:lnTo>
                    <a:pt x="12340678" y="308493"/>
                  </a:lnTo>
                  <a:lnTo>
                    <a:pt x="12298809" y="290614"/>
                  </a:lnTo>
                  <a:lnTo>
                    <a:pt x="12256769" y="273267"/>
                  </a:lnTo>
                  <a:lnTo>
                    <a:pt x="12214564" y="256455"/>
                  </a:lnTo>
                  <a:lnTo>
                    <a:pt x="12172197" y="240176"/>
                  </a:lnTo>
                  <a:lnTo>
                    <a:pt x="12129676" y="224431"/>
                  </a:lnTo>
                  <a:lnTo>
                    <a:pt x="12087004" y="209220"/>
                  </a:lnTo>
                  <a:lnTo>
                    <a:pt x="12044187" y="194543"/>
                  </a:lnTo>
                  <a:lnTo>
                    <a:pt x="12001230" y="180399"/>
                  </a:lnTo>
                  <a:lnTo>
                    <a:pt x="11958138" y="166789"/>
                  </a:lnTo>
                  <a:lnTo>
                    <a:pt x="11914917" y="153713"/>
                  </a:lnTo>
                  <a:lnTo>
                    <a:pt x="11871572" y="141170"/>
                  </a:lnTo>
                  <a:lnTo>
                    <a:pt x="11828108" y="129161"/>
                  </a:lnTo>
                  <a:lnTo>
                    <a:pt x="11784529" y="117686"/>
                  </a:lnTo>
                  <a:lnTo>
                    <a:pt x="11740842" y="106745"/>
                  </a:lnTo>
                  <a:lnTo>
                    <a:pt x="11697051" y="96337"/>
                  </a:lnTo>
                  <a:lnTo>
                    <a:pt x="11653162" y="86463"/>
                  </a:lnTo>
                  <a:lnTo>
                    <a:pt x="11609180" y="77123"/>
                  </a:lnTo>
                  <a:lnTo>
                    <a:pt x="11565110" y="68316"/>
                  </a:lnTo>
                  <a:lnTo>
                    <a:pt x="11520956" y="60044"/>
                  </a:lnTo>
                  <a:lnTo>
                    <a:pt x="11476725" y="52305"/>
                  </a:lnTo>
                  <a:lnTo>
                    <a:pt x="11432422" y="45099"/>
                  </a:lnTo>
                  <a:lnTo>
                    <a:pt x="11388051" y="38428"/>
                  </a:lnTo>
                  <a:lnTo>
                    <a:pt x="11343618" y="32290"/>
                  </a:lnTo>
                  <a:lnTo>
                    <a:pt x="11299129" y="26686"/>
                  </a:lnTo>
                  <a:lnTo>
                    <a:pt x="11254587" y="21615"/>
                  </a:lnTo>
                  <a:lnTo>
                    <a:pt x="11209999" y="17079"/>
                  </a:lnTo>
                  <a:lnTo>
                    <a:pt x="11165369" y="13076"/>
                  </a:lnTo>
                  <a:lnTo>
                    <a:pt x="11120704" y="9607"/>
                  </a:lnTo>
                  <a:lnTo>
                    <a:pt x="11076007" y="6671"/>
                  </a:lnTo>
                  <a:lnTo>
                    <a:pt x="11031284" y="4269"/>
                  </a:lnTo>
                  <a:lnTo>
                    <a:pt x="10986541" y="2401"/>
                  </a:lnTo>
                  <a:lnTo>
                    <a:pt x="10941782" y="1067"/>
                  </a:lnTo>
                  <a:lnTo>
                    <a:pt x="10897013" y="266"/>
                  </a:lnTo>
                  <a:lnTo>
                    <a:pt x="10852239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4"/>
            <p:cNvSpPr/>
            <p:nvPr/>
          </p:nvSpPr>
          <p:spPr>
            <a:xfrm>
              <a:off x="1766055" y="-145"/>
              <a:ext cx="6700171" cy="4293426"/>
            </a:xfrm>
            <a:custGeom>
              <a:rect b="b" l="l" r="r" t="t"/>
              <a:pathLst>
                <a:path extrusionOk="0" h="9436100" w="14725650">
                  <a:moveTo>
                    <a:pt x="11306283" y="9423400"/>
                  </a:moveTo>
                  <a:lnTo>
                    <a:pt x="10680024" y="9423400"/>
                  </a:lnTo>
                  <a:lnTo>
                    <a:pt x="10724689" y="9436100"/>
                  </a:lnTo>
                  <a:lnTo>
                    <a:pt x="11261617" y="9436100"/>
                  </a:lnTo>
                  <a:lnTo>
                    <a:pt x="11306283" y="9423400"/>
                  </a:lnTo>
                  <a:close/>
                </a:path>
                <a:path extrusionOk="0" h="9436100" w="14725650">
                  <a:moveTo>
                    <a:pt x="11440042" y="9410700"/>
                  </a:moveTo>
                  <a:lnTo>
                    <a:pt x="10546268" y="9410700"/>
                  </a:lnTo>
                  <a:lnTo>
                    <a:pt x="10590808" y="9423400"/>
                  </a:lnTo>
                  <a:lnTo>
                    <a:pt x="11395500" y="9423400"/>
                  </a:lnTo>
                  <a:lnTo>
                    <a:pt x="11440042" y="9410700"/>
                  </a:lnTo>
                  <a:close/>
                </a:path>
                <a:path extrusionOk="0" h="9436100" w="14725650">
                  <a:moveTo>
                    <a:pt x="11528965" y="9398000"/>
                  </a:moveTo>
                  <a:lnTo>
                    <a:pt x="10457348" y="9398000"/>
                  </a:lnTo>
                  <a:lnTo>
                    <a:pt x="10501779" y="9410700"/>
                  </a:lnTo>
                  <a:lnTo>
                    <a:pt x="11484532" y="9410700"/>
                  </a:lnTo>
                  <a:lnTo>
                    <a:pt x="11528965" y="9398000"/>
                  </a:lnTo>
                  <a:close/>
                </a:path>
                <a:path extrusionOk="0" h="9436100" w="14725650">
                  <a:moveTo>
                    <a:pt x="11617639" y="9385300"/>
                  </a:moveTo>
                  <a:lnTo>
                    <a:pt x="10368677" y="9385300"/>
                  </a:lnTo>
                  <a:lnTo>
                    <a:pt x="10412979" y="9398000"/>
                  </a:lnTo>
                  <a:lnTo>
                    <a:pt x="11573335" y="9398000"/>
                  </a:lnTo>
                  <a:lnTo>
                    <a:pt x="11617639" y="9385300"/>
                  </a:lnTo>
                  <a:close/>
                </a:path>
                <a:path extrusionOk="0" h="9436100" w="14725650">
                  <a:moveTo>
                    <a:pt x="11750093" y="9359900"/>
                  </a:moveTo>
                  <a:lnTo>
                    <a:pt x="10236228" y="9359900"/>
                  </a:lnTo>
                  <a:lnTo>
                    <a:pt x="10324448" y="9385300"/>
                  </a:lnTo>
                  <a:lnTo>
                    <a:pt x="11661870" y="9385300"/>
                  </a:lnTo>
                  <a:lnTo>
                    <a:pt x="11750093" y="9359900"/>
                  </a:lnTo>
                  <a:close/>
                </a:path>
                <a:path extrusionOk="0" h="9436100" w="14725650">
                  <a:moveTo>
                    <a:pt x="10556787" y="0"/>
                  </a:moveTo>
                  <a:lnTo>
                    <a:pt x="0" y="0"/>
                  </a:lnTo>
                  <a:lnTo>
                    <a:pt x="8354080" y="8343900"/>
                  </a:lnTo>
                  <a:lnTo>
                    <a:pt x="8388404" y="8382000"/>
                  </a:lnTo>
                  <a:lnTo>
                    <a:pt x="8423054" y="8420100"/>
                  </a:lnTo>
                  <a:lnTo>
                    <a:pt x="8458025" y="8445500"/>
                  </a:lnTo>
                  <a:lnTo>
                    <a:pt x="8493312" y="8483600"/>
                  </a:lnTo>
                  <a:lnTo>
                    <a:pt x="8528910" y="8509000"/>
                  </a:lnTo>
                  <a:lnTo>
                    <a:pt x="8564815" y="8547100"/>
                  </a:lnTo>
                  <a:lnTo>
                    <a:pt x="8601019" y="8572500"/>
                  </a:lnTo>
                  <a:lnTo>
                    <a:pt x="8637519" y="8610600"/>
                  </a:lnTo>
                  <a:lnTo>
                    <a:pt x="8748741" y="8686800"/>
                  </a:lnTo>
                  <a:lnTo>
                    <a:pt x="8786371" y="8724900"/>
                  </a:lnTo>
                  <a:lnTo>
                    <a:pt x="8939535" y="8826500"/>
                  </a:lnTo>
                  <a:lnTo>
                    <a:pt x="9136549" y="8953500"/>
                  </a:lnTo>
                  <a:lnTo>
                    <a:pt x="9176641" y="8966200"/>
                  </a:lnTo>
                  <a:lnTo>
                    <a:pt x="9298203" y="9042400"/>
                  </a:lnTo>
                  <a:lnTo>
                    <a:pt x="9339135" y="9055100"/>
                  </a:lnTo>
                  <a:lnTo>
                    <a:pt x="9380264" y="9080500"/>
                  </a:lnTo>
                  <a:lnTo>
                    <a:pt x="9421585" y="9093200"/>
                  </a:lnTo>
                  <a:lnTo>
                    <a:pt x="9463092" y="9118600"/>
                  </a:lnTo>
                  <a:lnTo>
                    <a:pt x="9504781" y="9131300"/>
                  </a:lnTo>
                  <a:lnTo>
                    <a:pt x="9546646" y="9156700"/>
                  </a:lnTo>
                  <a:lnTo>
                    <a:pt x="9630884" y="9182100"/>
                  </a:lnTo>
                  <a:lnTo>
                    <a:pt x="9673247" y="9207500"/>
                  </a:lnTo>
                  <a:lnTo>
                    <a:pt x="10192248" y="9359900"/>
                  </a:lnTo>
                  <a:lnTo>
                    <a:pt x="11794076" y="9359900"/>
                  </a:lnTo>
                  <a:lnTo>
                    <a:pt x="12313112" y="9207500"/>
                  </a:lnTo>
                  <a:lnTo>
                    <a:pt x="12355478" y="9182100"/>
                  </a:lnTo>
                  <a:lnTo>
                    <a:pt x="12439724" y="9156700"/>
                  </a:lnTo>
                  <a:lnTo>
                    <a:pt x="12481594" y="9131300"/>
                  </a:lnTo>
                  <a:lnTo>
                    <a:pt x="12523287" y="9118600"/>
                  </a:lnTo>
                  <a:lnTo>
                    <a:pt x="12564798" y="9093200"/>
                  </a:lnTo>
                  <a:lnTo>
                    <a:pt x="12606123" y="9080500"/>
                  </a:lnTo>
                  <a:lnTo>
                    <a:pt x="12647257" y="9055100"/>
                  </a:lnTo>
                  <a:lnTo>
                    <a:pt x="12688194" y="9042400"/>
                  </a:lnTo>
                  <a:lnTo>
                    <a:pt x="12809771" y="8966200"/>
                  </a:lnTo>
                  <a:lnTo>
                    <a:pt x="12849868" y="8953500"/>
                  </a:lnTo>
                  <a:lnTo>
                    <a:pt x="13046910" y="8826500"/>
                  </a:lnTo>
                  <a:lnTo>
                    <a:pt x="13200099" y="8724900"/>
                  </a:lnTo>
                  <a:lnTo>
                    <a:pt x="13237735" y="8686800"/>
                  </a:lnTo>
                  <a:lnTo>
                    <a:pt x="13348977" y="8610600"/>
                  </a:lnTo>
                  <a:lnTo>
                    <a:pt x="13385484" y="8572500"/>
                  </a:lnTo>
                  <a:lnTo>
                    <a:pt x="13421696" y="8547100"/>
                  </a:lnTo>
                  <a:lnTo>
                    <a:pt x="13457607" y="8509000"/>
                  </a:lnTo>
                  <a:lnTo>
                    <a:pt x="13493212" y="8483600"/>
                  </a:lnTo>
                  <a:lnTo>
                    <a:pt x="13528507" y="8445500"/>
                  </a:lnTo>
                  <a:lnTo>
                    <a:pt x="13563486" y="8420100"/>
                  </a:lnTo>
                  <a:lnTo>
                    <a:pt x="13598144" y="8382000"/>
                  </a:lnTo>
                  <a:lnTo>
                    <a:pt x="13632475" y="8343900"/>
                  </a:lnTo>
                  <a:lnTo>
                    <a:pt x="13666366" y="8318500"/>
                  </a:lnTo>
                  <a:lnTo>
                    <a:pt x="13699724" y="8280400"/>
                  </a:lnTo>
                  <a:lnTo>
                    <a:pt x="13732548" y="8242300"/>
                  </a:lnTo>
                  <a:lnTo>
                    <a:pt x="13764838" y="8204200"/>
                  </a:lnTo>
                  <a:lnTo>
                    <a:pt x="13796595" y="8178800"/>
                  </a:lnTo>
                  <a:lnTo>
                    <a:pt x="13827817" y="8140700"/>
                  </a:lnTo>
                  <a:lnTo>
                    <a:pt x="13858507" y="8102600"/>
                  </a:lnTo>
                  <a:lnTo>
                    <a:pt x="13888662" y="8064500"/>
                  </a:lnTo>
                  <a:lnTo>
                    <a:pt x="13918284" y="8026400"/>
                  </a:lnTo>
                  <a:lnTo>
                    <a:pt x="13947372" y="7988300"/>
                  </a:lnTo>
                  <a:lnTo>
                    <a:pt x="13975926" y="7950200"/>
                  </a:lnTo>
                  <a:lnTo>
                    <a:pt x="14003946" y="7912100"/>
                  </a:lnTo>
                  <a:lnTo>
                    <a:pt x="14031433" y="7874000"/>
                  </a:lnTo>
                  <a:lnTo>
                    <a:pt x="14058386" y="7835900"/>
                  </a:lnTo>
                  <a:lnTo>
                    <a:pt x="14084805" y="7797800"/>
                  </a:lnTo>
                  <a:lnTo>
                    <a:pt x="14110691" y="7759700"/>
                  </a:lnTo>
                  <a:lnTo>
                    <a:pt x="14136043" y="7721600"/>
                  </a:lnTo>
                  <a:lnTo>
                    <a:pt x="14160861" y="7683500"/>
                  </a:lnTo>
                  <a:lnTo>
                    <a:pt x="14185146" y="7645400"/>
                  </a:lnTo>
                  <a:lnTo>
                    <a:pt x="14208896" y="7607300"/>
                  </a:lnTo>
                  <a:lnTo>
                    <a:pt x="14232113" y="7569200"/>
                  </a:lnTo>
                  <a:lnTo>
                    <a:pt x="14254796" y="7531100"/>
                  </a:lnTo>
                  <a:lnTo>
                    <a:pt x="14276946" y="7480300"/>
                  </a:lnTo>
                  <a:lnTo>
                    <a:pt x="14298562" y="7442200"/>
                  </a:lnTo>
                  <a:lnTo>
                    <a:pt x="14319644" y="7404100"/>
                  </a:lnTo>
                  <a:lnTo>
                    <a:pt x="14340192" y="7366000"/>
                  </a:lnTo>
                  <a:lnTo>
                    <a:pt x="14360207" y="7327900"/>
                  </a:lnTo>
                  <a:lnTo>
                    <a:pt x="14379688" y="7277100"/>
                  </a:lnTo>
                  <a:lnTo>
                    <a:pt x="14398635" y="7239000"/>
                  </a:lnTo>
                  <a:lnTo>
                    <a:pt x="14417048" y="7200900"/>
                  </a:lnTo>
                  <a:lnTo>
                    <a:pt x="14434928" y="7162800"/>
                  </a:lnTo>
                  <a:lnTo>
                    <a:pt x="14452274" y="7112000"/>
                  </a:lnTo>
                  <a:lnTo>
                    <a:pt x="14469087" y="7073900"/>
                  </a:lnTo>
                  <a:lnTo>
                    <a:pt x="14485365" y="7035800"/>
                  </a:lnTo>
                  <a:lnTo>
                    <a:pt x="14501110" y="6985000"/>
                  </a:lnTo>
                  <a:lnTo>
                    <a:pt x="14516321" y="6946900"/>
                  </a:lnTo>
                  <a:lnTo>
                    <a:pt x="14530999" y="6896100"/>
                  </a:lnTo>
                  <a:lnTo>
                    <a:pt x="14545142" y="6858000"/>
                  </a:lnTo>
                  <a:lnTo>
                    <a:pt x="14558752" y="6819900"/>
                  </a:lnTo>
                  <a:lnTo>
                    <a:pt x="14571828" y="6769100"/>
                  </a:lnTo>
                  <a:lnTo>
                    <a:pt x="14584371" y="6731000"/>
                  </a:lnTo>
                  <a:lnTo>
                    <a:pt x="14596380" y="6680200"/>
                  </a:lnTo>
                  <a:lnTo>
                    <a:pt x="14607855" y="6642100"/>
                  </a:lnTo>
                  <a:lnTo>
                    <a:pt x="14618796" y="6604000"/>
                  </a:lnTo>
                  <a:lnTo>
                    <a:pt x="14629204" y="6553200"/>
                  </a:lnTo>
                  <a:lnTo>
                    <a:pt x="14639078" y="6515100"/>
                  </a:lnTo>
                  <a:lnTo>
                    <a:pt x="14648418" y="6464300"/>
                  </a:lnTo>
                  <a:lnTo>
                    <a:pt x="14657224" y="6426200"/>
                  </a:lnTo>
                  <a:lnTo>
                    <a:pt x="14665497" y="6375400"/>
                  </a:lnTo>
                  <a:lnTo>
                    <a:pt x="14673236" y="6337300"/>
                  </a:lnTo>
                  <a:lnTo>
                    <a:pt x="14680441" y="6286500"/>
                  </a:lnTo>
                  <a:lnTo>
                    <a:pt x="14687113" y="6248400"/>
                  </a:lnTo>
                  <a:lnTo>
                    <a:pt x="14693251" y="6197600"/>
                  </a:lnTo>
                  <a:lnTo>
                    <a:pt x="14698855" y="6159500"/>
                  </a:lnTo>
                  <a:lnTo>
                    <a:pt x="14703925" y="6108700"/>
                  </a:lnTo>
                  <a:lnTo>
                    <a:pt x="14708462" y="6070600"/>
                  </a:lnTo>
                  <a:lnTo>
                    <a:pt x="14712465" y="6019800"/>
                  </a:lnTo>
                  <a:lnTo>
                    <a:pt x="14715934" y="5981700"/>
                  </a:lnTo>
                  <a:lnTo>
                    <a:pt x="14718869" y="5930900"/>
                  </a:lnTo>
                  <a:lnTo>
                    <a:pt x="14721271" y="5892800"/>
                  </a:lnTo>
                  <a:lnTo>
                    <a:pt x="14723139" y="5842000"/>
                  </a:lnTo>
                  <a:lnTo>
                    <a:pt x="14724473" y="5803900"/>
                  </a:lnTo>
                  <a:lnTo>
                    <a:pt x="14725274" y="5753100"/>
                  </a:lnTo>
                  <a:lnTo>
                    <a:pt x="14725478" y="5715000"/>
                  </a:lnTo>
                  <a:lnTo>
                    <a:pt x="14725478" y="5702300"/>
                  </a:lnTo>
                  <a:lnTo>
                    <a:pt x="14725274" y="5664200"/>
                  </a:lnTo>
                  <a:lnTo>
                    <a:pt x="14724473" y="5626100"/>
                  </a:lnTo>
                  <a:lnTo>
                    <a:pt x="14723139" y="5575300"/>
                  </a:lnTo>
                  <a:lnTo>
                    <a:pt x="14721271" y="5537200"/>
                  </a:lnTo>
                  <a:lnTo>
                    <a:pt x="14718869" y="5486400"/>
                  </a:lnTo>
                  <a:lnTo>
                    <a:pt x="14715934" y="5435600"/>
                  </a:lnTo>
                  <a:lnTo>
                    <a:pt x="14712465" y="5397500"/>
                  </a:lnTo>
                  <a:lnTo>
                    <a:pt x="14708462" y="5346700"/>
                  </a:lnTo>
                  <a:lnTo>
                    <a:pt x="14703925" y="5308600"/>
                  </a:lnTo>
                  <a:lnTo>
                    <a:pt x="14698855" y="5257800"/>
                  </a:lnTo>
                  <a:lnTo>
                    <a:pt x="14693251" y="5219700"/>
                  </a:lnTo>
                  <a:lnTo>
                    <a:pt x="14687113" y="5168900"/>
                  </a:lnTo>
                  <a:lnTo>
                    <a:pt x="14680441" y="5130800"/>
                  </a:lnTo>
                  <a:lnTo>
                    <a:pt x="14673236" y="5080000"/>
                  </a:lnTo>
                  <a:lnTo>
                    <a:pt x="14665497" y="5041900"/>
                  </a:lnTo>
                  <a:lnTo>
                    <a:pt x="14657224" y="4991100"/>
                  </a:lnTo>
                  <a:lnTo>
                    <a:pt x="14648418" y="4953000"/>
                  </a:lnTo>
                  <a:lnTo>
                    <a:pt x="14639078" y="4914900"/>
                  </a:lnTo>
                  <a:lnTo>
                    <a:pt x="14629204" y="4864100"/>
                  </a:lnTo>
                  <a:lnTo>
                    <a:pt x="14618796" y="4826000"/>
                  </a:lnTo>
                  <a:lnTo>
                    <a:pt x="14607855" y="4775200"/>
                  </a:lnTo>
                  <a:lnTo>
                    <a:pt x="14596380" y="4737100"/>
                  </a:lnTo>
                  <a:lnTo>
                    <a:pt x="14584371" y="4686300"/>
                  </a:lnTo>
                  <a:lnTo>
                    <a:pt x="14571828" y="4648200"/>
                  </a:lnTo>
                  <a:lnTo>
                    <a:pt x="14558752" y="4610100"/>
                  </a:lnTo>
                  <a:lnTo>
                    <a:pt x="14545142" y="4559300"/>
                  </a:lnTo>
                  <a:lnTo>
                    <a:pt x="14530999" y="4521200"/>
                  </a:lnTo>
                  <a:lnTo>
                    <a:pt x="14516321" y="4470400"/>
                  </a:lnTo>
                  <a:lnTo>
                    <a:pt x="14501110" y="4432300"/>
                  </a:lnTo>
                  <a:lnTo>
                    <a:pt x="14485365" y="4394200"/>
                  </a:lnTo>
                  <a:lnTo>
                    <a:pt x="14469087" y="4343400"/>
                  </a:lnTo>
                  <a:lnTo>
                    <a:pt x="14452274" y="4305300"/>
                  </a:lnTo>
                  <a:lnTo>
                    <a:pt x="14434928" y="4267200"/>
                  </a:lnTo>
                  <a:lnTo>
                    <a:pt x="14417048" y="4216400"/>
                  </a:lnTo>
                  <a:lnTo>
                    <a:pt x="14398635" y="4178300"/>
                  </a:lnTo>
                  <a:lnTo>
                    <a:pt x="14379688" y="4140200"/>
                  </a:lnTo>
                  <a:lnTo>
                    <a:pt x="14360207" y="4102100"/>
                  </a:lnTo>
                  <a:lnTo>
                    <a:pt x="14340192" y="4051300"/>
                  </a:lnTo>
                  <a:lnTo>
                    <a:pt x="14319644" y="4013200"/>
                  </a:lnTo>
                  <a:lnTo>
                    <a:pt x="14298562" y="3975100"/>
                  </a:lnTo>
                  <a:lnTo>
                    <a:pt x="14276946" y="3937000"/>
                  </a:lnTo>
                  <a:lnTo>
                    <a:pt x="14254796" y="3898900"/>
                  </a:lnTo>
                  <a:lnTo>
                    <a:pt x="14232113" y="3848100"/>
                  </a:lnTo>
                  <a:lnTo>
                    <a:pt x="14208896" y="3810000"/>
                  </a:lnTo>
                  <a:lnTo>
                    <a:pt x="14185146" y="3771900"/>
                  </a:lnTo>
                  <a:lnTo>
                    <a:pt x="14160861" y="3733800"/>
                  </a:lnTo>
                  <a:lnTo>
                    <a:pt x="14136043" y="3695700"/>
                  </a:lnTo>
                  <a:lnTo>
                    <a:pt x="14110691" y="3657600"/>
                  </a:lnTo>
                  <a:lnTo>
                    <a:pt x="14084805" y="3619500"/>
                  </a:lnTo>
                  <a:lnTo>
                    <a:pt x="14058386" y="3581400"/>
                  </a:lnTo>
                  <a:lnTo>
                    <a:pt x="14031433" y="3543300"/>
                  </a:lnTo>
                  <a:lnTo>
                    <a:pt x="14003946" y="3505200"/>
                  </a:lnTo>
                  <a:lnTo>
                    <a:pt x="13975926" y="3467100"/>
                  </a:lnTo>
                  <a:lnTo>
                    <a:pt x="13947372" y="3429000"/>
                  </a:lnTo>
                  <a:lnTo>
                    <a:pt x="13918284" y="3390900"/>
                  </a:lnTo>
                  <a:lnTo>
                    <a:pt x="13888662" y="3352800"/>
                  </a:lnTo>
                  <a:lnTo>
                    <a:pt x="13858507" y="3314700"/>
                  </a:lnTo>
                  <a:lnTo>
                    <a:pt x="13827817" y="3276600"/>
                  </a:lnTo>
                  <a:lnTo>
                    <a:pt x="13796595" y="3251200"/>
                  </a:lnTo>
                  <a:lnTo>
                    <a:pt x="13764838" y="3213100"/>
                  </a:lnTo>
                  <a:lnTo>
                    <a:pt x="13732548" y="3175000"/>
                  </a:lnTo>
                  <a:lnTo>
                    <a:pt x="13699724" y="3136900"/>
                  </a:lnTo>
                  <a:lnTo>
                    <a:pt x="13666366" y="3111500"/>
                  </a:lnTo>
                  <a:lnTo>
                    <a:pt x="13632475" y="3073400"/>
                  </a:lnTo>
                  <a:lnTo>
                    <a:pt x="10556787" y="0"/>
                  </a:lnTo>
                  <a:close/>
                </a:path>
              </a:pathLst>
            </a:custGeom>
            <a:solidFill>
              <a:srgbClr val="0E2C9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102;p74"/>
            <p:cNvGrpSpPr/>
            <p:nvPr/>
          </p:nvGrpSpPr>
          <p:grpSpPr>
            <a:xfrm>
              <a:off x="4369600" y="895557"/>
              <a:ext cx="4099979" cy="3410264"/>
              <a:chOff x="1145845" y="1168975"/>
              <a:chExt cx="2824455" cy="2333400"/>
            </a:xfrm>
          </p:grpSpPr>
          <p:sp>
            <p:nvSpPr>
              <p:cNvPr id="103" name="Google Shape;103;p74"/>
              <p:cNvSpPr/>
              <p:nvPr/>
            </p:nvSpPr>
            <p:spPr>
              <a:xfrm rot="5400000">
                <a:off x="1625950" y="1158025"/>
                <a:ext cx="2333400" cy="2355300"/>
              </a:xfrm>
              <a:prstGeom prst="ellipse">
                <a:avLst/>
              </a:prstGeom>
              <a:solidFill>
                <a:srgbClr val="0320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74"/>
              <p:cNvSpPr/>
              <p:nvPr/>
            </p:nvSpPr>
            <p:spPr>
              <a:xfrm>
                <a:off x="1145845" y="1580978"/>
                <a:ext cx="850025" cy="1613150"/>
              </a:xfrm>
              <a:custGeom>
                <a:rect b="b" l="l" r="r" t="t"/>
                <a:pathLst>
                  <a:path extrusionOk="0" h="64526" w="34001">
                    <a:moveTo>
                      <a:pt x="29924" y="0"/>
                    </a:moveTo>
                    <a:lnTo>
                      <a:pt x="0" y="30178"/>
                    </a:lnTo>
                    <a:lnTo>
                      <a:pt x="34001" y="64526"/>
                    </a:lnTo>
                    <a:close/>
                  </a:path>
                </a:pathLst>
              </a:custGeom>
              <a:solidFill>
                <a:srgbClr val="03206E"/>
              </a:solidFill>
              <a:ln>
                <a:noFill/>
              </a:ln>
            </p:spPr>
          </p:sp>
        </p:grpSp>
      </p:grpSp>
      <p:sp>
        <p:nvSpPr>
          <p:cNvPr id="105" name="Google Shape;105;p74"/>
          <p:cNvSpPr/>
          <p:nvPr/>
        </p:nvSpPr>
        <p:spPr>
          <a:xfrm>
            <a:off x="0" y="738"/>
            <a:ext cx="9144000" cy="5143500"/>
          </a:xfrm>
          <a:prstGeom prst="rect">
            <a:avLst/>
          </a:prstGeom>
          <a:solidFill>
            <a:srgbClr val="8068BB">
              <a:alpha val="8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74"/>
          <p:cNvSpPr txBox="1"/>
          <p:nvPr/>
        </p:nvSpPr>
        <p:spPr>
          <a:xfrm>
            <a:off x="264588" y="2150850"/>
            <a:ext cx="856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07" name="Google Shape;107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582" y="4725930"/>
            <a:ext cx="996698" cy="2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4"/>
          <p:cNvSpPr txBox="1"/>
          <p:nvPr/>
        </p:nvSpPr>
        <p:spPr>
          <a:xfrm>
            <a:off x="7527066" y="4484225"/>
            <a:ext cx="1550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colaboración con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403" y="4828867"/>
            <a:ext cx="1358475" cy="14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" title="Forma_triangular_redondeada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1"/>
          <p:cNvGrpSpPr/>
          <p:nvPr/>
        </p:nvGrpSpPr>
        <p:grpSpPr>
          <a:xfrm>
            <a:off x="295575" y="1080000"/>
            <a:ext cx="5061900" cy="1287075"/>
            <a:chOff x="540000" y="1033025"/>
            <a:chExt cx="5061900" cy="1287075"/>
          </a:xfrm>
        </p:grpSpPr>
        <p:sp>
          <p:nvSpPr>
            <p:cNvPr id="360" name="Google Shape;360;p1"/>
            <p:cNvSpPr txBox="1"/>
            <p:nvPr/>
          </p:nvSpPr>
          <p:spPr>
            <a:xfrm>
              <a:off x="540000" y="1033025"/>
              <a:ext cx="5061900" cy="7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b="0" i="0" lang="es-419" sz="46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Fundamentos IA</a:t>
              </a:r>
              <a:endParaRPr b="0" i="0" sz="46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361" name="Google Shape;361;p1"/>
            <p:cNvSpPr txBox="1"/>
            <p:nvPr/>
          </p:nvSpPr>
          <p:spPr>
            <a:xfrm>
              <a:off x="540000" y="1630700"/>
              <a:ext cx="46602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b="0" i="0" lang="es-419" sz="26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Análisis con Python</a:t>
              </a:r>
              <a:endParaRPr b="0" i="0" sz="26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b="0" i="0" lang="es-419" sz="1500" u="none" cap="none" strike="noStrike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Clase 8  </a:t>
              </a:r>
              <a:endParaRPr b="0" i="0" sz="1500" u="none" cap="none" strike="noStrike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10"/>
          <p:cNvSpPr txBox="1"/>
          <p:nvPr/>
        </p:nvSpPr>
        <p:spPr>
          <a:xfrm>
            <a:off x="540000" y="360000"/>
            <a:ext cx="474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Tipos de visualizaciones</a:t>
            </a:r>
            <a:endParaRPr b="0" i="0" sz="1500" u="none" cap="none" strike="noStrike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425" name="Google Shape;425;p10"/>
          <p:cNvGrpSpPr/>
          <p:nvPr/>
        </p:nvGrpSpPr>
        <p:grpSpPr>
          <a:xfrm>
            <a:off x="1191363" y="1668125"/>
            <a:ext cx="6761275" cy="1957550"/>
            <a:chOff x="686050" y="1377275"/>
            <a:chExt cx="6761275" cy="1957550"/>
          </a:xfrm>
        </p:grpSpPr>
        <p:grpSp>
          <p:nvGrpSpPr>
            <p:cNvPr id="426" name="Google Shape;426;p10"/>
            <p:cNvGrpSpPr/>
            <p:nvPr/>
          </p:nvGrpSpPr>
          <p:grpSpPr>
            <a:xfrm>
              <a:off x="686050" y="1377275"/>
              <a:ext cx="1167000" cy="1957550"/>
              <a:chOff x="686050" y="1377275"/>
              <a:chExt cx="1167000" cy="1957550"/>
            </a:xfrm>
          </p:grpSpPr>
          <p:pic>
            <p:nvPicPr>
              <p:cNvPr id="427" name="Google Shape;427;p10" title="ChatGPT Image 28 ago 2025, 01_10_39 p.m..png"/>
              <p:cNvPicPr preferRelativeResize="0"/>
              <p:nvPr/>
            </p:nvPicPr>
            <p:blipFill rotWithShape="1">
              <a:blip r:embed="rId3">
                <a:alphaModFix/>
              </a:blip>
              <a:srcRect b="10641" l="7895" r="6917" t="6726"/>
              <a:stretch/>
            </p:blipFill>
            <p:spPr>
              <a:xfrm>
                <a:off x="686125" y="1377275"/>
                <a:ext cx="1166925" cy="1131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8" name="Google Shape;428;p10"/>
              <p:cNvSpPr txBox="1"/>
              <p:nvPr/>
            </p:nvSpPr>
            <p:spPr>
              <a:xfrm>
                <a:off x="686050" y="2734525"/>
                <a:ext cx="1167000" cy="6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s-419" sz="1500" u="none" cap="none" strike="noStrike">
                    <a:solidFill>
                      <a:srgbClr val="FDFDFD"/>
                    </a:solidFill>
                    <a:highlight>
                      <a:srgbClr val="1A2D9A"/>
                    </a:highlight>
                    <a:latin typeface="Viga"/>
                    <a:ea typeface="Viga"/>
                    <a:cs typeface="Viga"/>
                    <a:sym typeface="Viga"/>
                  </a:rPr>
                  <a:t>Evolución temporal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10"/>
            <p:cNvGrpSpPr/>
            <p:nvPr/>
          </p:nvGrpSpPr>
          <p:grpSpPr>
            <a:xfrm>
              <a:off x="4287783" y="1377275"/>
              <a:ext cx="1321200" cy="1957550"/>
              <a:chOff x="4340175" y="1377275"/>
              <a:chExt cx="1321200" cy="1957550"/>
            </a:xfrm>
          </p:grpSpPr>
          <p:pic>
            <p:nvPicPr>
              <p:cNvPr id="430" name="Google Shape;430;p10" title="ChatGPT Image 28 ago 2025, 01_10_34 p.m..png"/>
              <p:cNvPicPr preferRelativeResize="0"/>
              <p:nvPr/>
            </p:nvPicPr>
            <p:blipFill rotWithShape="1">
              <a:blip r:embed="rId4">
                <a:alphaModFix/>
              </a:blip>
              <a:srcRect b="10641" l="8662" r="6150" t="6726"/>
              <a:stretch/>
            </p:blipFill>
            <p:spPr>
              <a:xfrm>
                <a:off x="4417300" y="1377275"/>
                <a:ext cx="1166925" cy="1131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10"/>
              <p:cNvSpPr txBox="1"/>
              <p:nvPr/>
            </p:nvSpPr>
            <p:spPr>
              <a:xfrm>
                <a:off x="4340175" y="2734525"/>
                <a:ext cx="1321200" cy="6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s-419" sz="1500" u="none" cap="none" strike="noStrike">
                    <a:solidFill>
                      <a:srgbClr val="FDFDFD"/>
                    </a:solidFill>
                    <a:highlight>
                      <a:srgbClr val="1A2D9A"/>
                    </a:highlight>
                    <a:latin typeface="Viga"/>
                    <a:ea typeface="Viga"/>
                    <a:cs typeface="Viga"/>
                    <a:sym typeface="Viga"/>
                  </a:rPr>
                  <a:t>Comparación categórica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10"/>
            <p:cNvGrpSpPr/>
            <p:nvPr/>
          </p:nvGrpSpPr>
          <p:grpSpPr>
            <a:xfrm>
              <a:off x="2314117" y="1377275"/>
              <a:ext cx="1512600" cy="1957550"/>
              <a:chOff x="2441500" y="1377275"/>
              <a:chExt cx="1512600" cy="1957550"/>
            </a:xfrm>
          </p:grpSpPr>
          <p:pic>
            <p:nvPicPr>
              <p:cNvPr id="433" name="Google Shape;433;p10" title="ChatGPT Image 28 ago 2025, 01_12_30 p.m..png"/>
              <p:cNvPicPr preferRelativeResize="0"/>
              <p:nvPr/>
            </p:nvPicPr>
            <p:blipFill rotWithShape="1">
              <a:blip r:embed="rId5">
                <a:alphaModFix/>
              </a:blip>
              <a:srcRect b="10641" l="7531" r="7274" t="6726"/>
              <a:stretch/>
            </p:blipFill>
            <p:spPr>
              <a:xfrm>
                <a:off x="2614325" y="1377275"/>
                <a:ext cx="1166925" cy="1131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4" name="Google Shape;434;p10"/>
              <p:cNvSpPr txBox="1"/>
              <p:nvPr/>
            </p:nvSpPr>
            <p:spPr>
              <a:xfrm>
                <a:off x="2441500" y="2734525"/>
                <a:ext cx="1512600" cy="6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s-419" sz="1500" u="none" cap="none" strike="noStrike">
                    <a:solidFill>
                      <a:srgbClr val="FDFDFD"/>
                    </a:solidFill>
                    <a:highlight>
                      <a:srgbClr val="1A2D9A"/>
                    </a:highlight>
                    <a:latin typeface="Viga"/>
                    <a:ea typeface="Viga"/>
                    <a:cs typeface="Viga"/>
                    <a:sym typeface="Viga"/>
                  </a:rPr>
                  <a:t>Relación entre variables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10"/>
            <p:cNvGrpSpPr/>
            <p:nvPr/>
          </p:nvGrpSpPr>
          <p:grpSpPr>
            <a:xfrm>
              <a:off x="6070050" y="1429983"/>
              <a:ext cx="1377275" cy="1904842"/>
              <a:chOff x="6070050" y="1429983"/>
              <a:chExt cx="1377275" cy="1904842"/>
            </a:xfrm>
          </p:grpSpPr>
          <p:pic>
            <p:nvPicPr>
              <p:cNvPr id="436" name="Google Shape;436;p10" title="ChatGPT Image 28 ago 2025, 01_14_18 p.m..png"/>
              <p:cNvPicPr preferRelativeResize="0"/>
              <p:nvPr/>
            </p:nvPicPr>
            <p:blipFill rotWithShape="1">
              <a:blip r:embed="rId6">
                <a:alphaModFix/>
              </a:blip>
              <a:srcRect b="10645" l="5419" r="5006" t="11301"/>
              <a:stretch/>
            </p:blipFill>
            <p:spPr>
              <a:xfrm>
                <a:off x="6070050" y="1429983"/>
                <a:ext cx="1377275" cy="12000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7" name="Google Shape;437;p10"/>
              <p:cNvSpPr txBox="1"/>
              <p:nvPr/>
            </p:nvSpPr>
            <p:spPr>
              <a:xfrm>
                <a:off x="6122687" y="2734525"/>
                <a:ext cx="1272000" cy="6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s-419" sz="1500" u="none" cap="none" strike="noStrike">
                    <a:solidFill>
                      <a:srgbClr val="FDFDFD"/>
                    </a:solidFill>
                    <a:highlight>
                      <a:srgbClr val="1A2D9A"/>
                    </a:highlight>
                    <a:latin typeface="Viga"/>
                    <a:ea typeface="Viga"/>
                    <a:cs typeface="Viga"/>
                    <a:sym typeface="Viga"/>
                  </a:rPr>
                  <a:t>Distribución de datos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1"/>
          <p:cNvSpPr txBox="1"/>
          <p:nvPr/>
        </p:nvSpPr>
        <p:spPr>
          <a:xfrm>
            <a:off x="5674500" y="1658250"/>
            <a:ext cx="25614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Líneas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Barras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Dispersión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Histograma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Barras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Líneas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3" name="Google Shape;443;p11" title="ChatGPT Image 3 ago 2025, 12_48_11 p.m.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477" y="1860100"/>
            <a:ext cx="1530701" cy="15307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29803"/>
              </a:srgbClr>
            </a:outerShdw>
          </a:effectLst>
        </p:spPr>
      </p:pic>
      <p:sp>
        <p:nvSpPr>
          <p:cNvPr id="444" name="Google Shape;444;p11"/>
          <p:cNvSpPr txBox="1"/>
          <p:nvPr/>
        </p:nvSpPr>
        <p:spPr>
          <a:xfrm>
            <a:off x="540000" y="1658250"/>
            <a:ext cx="40320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Evolución de ventas durante 12 meses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Comprar satisfacción entre 5 sucursales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Analizar relación precio-demanda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Distribución de edades de clientes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Comparar ventas promedio entre temporadas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Mostrar cambio de precios a lo largo de 2 años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11"/>
          <p:cNvSpPr txBox="1"/>
          <p:nvPr/>
        </p:nvSpPr>
        <p:spPr>
          <a:xfrm>
            <a:off x="-5266906" y="311100"/>
            <a:ext cx="1168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1"/>
          <p:cNvSpPr txBox="1"/>
          <p:nvPr/>
        </p:nvSpPr>
        <p:spPr>
          <a:xfrm>
            <a:off x="1106550" y="360000"/>
            <a:ext cx="693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Identifica el gráfico</a:t>
            </a:r>
            <a:endParaRPr b="0" i="0" sz="900" u="none" cap="none" strike="noStrike">
              <a:solidFill>
                <a:srgbClr val="8068BB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47" name="Google Shape;447;p11"/>
          <p:cNvSpPr/>
          <p:nvPr/>
        </p:nvSpPr>
        <p:spPr>
          <a:xfrm>
            <a:off x="4350903" y="2271600"/>
            <a:ext cx="978000" cy="60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965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9" name="Google Shape;449;p11" title="ChatGPT Image 27 ago 2025, 09_25_52 p.m..png"/>
          <p:cNvPicPr preferRelativeResize="0"/>
          <p:nvPr/>
        </p:nvPicPr>
        <p:blipFill rotWithShape="1">
          <a:blip r:embed="rId4">
            <a:alphaModFix/>
          </a:blip>
          <a:srcRect b="13703" l="10008" r="8157" t="13440"/>
          <a:stretch/>
        </p:blipFill>
        <p:spPr>
          <a:xfrm>
            <a:off x="7795312" y="360000"/>
            <a:ext cx="808689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427" y="673612"/>
            <a:ext cx="6927112" cy="353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3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13"/>
          <p:cNvSpPr txBox="1"/>
          <p:nvPr/>
        </p:nvSpPr>
        <p:spPr>
          <a:xfrm>
            <a:off x="540000" y="360000"/>
            <a:ext cx="431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Matplotlib</a:t>
            </a:r>
            <a:endParaRPr b="0" i="0" sz="1500" u="none" cap="none" strike="noStrike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461" name="Google Shape;461;p13"/>
          <p:cNvGrpSpPr/>
          <p:nvPr/>
        </p:nvGrpSpPr>
        <p:grpSpPr>
          <a:xfrm>
            <a:off x="540000" y="1936350"/>
            <a:ext cx="7103700" cy="1421100"/>
            <a:chOff x="540000" y="1908725"/>
            <a:chExt cx="7103700" cy="1421100"/>
          </a:xfrm>
        </p:grpSpPr>
        <p:sp>
          <p:nvSpPr>
            <p:cNvPr id="462" name="Google Shape;462;p13"/>
            <p:cNvSpPr txBox="1"/>
            <p:nvPr/>
          </p:nvSpPr>
          <p:spPr>
            <a:xfrm>
              <a:off x="540000" y="1908725"/>
              <a:ext cx="3906300" cy="14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Librería fundamental para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crear gráficos en Python.</a:t>
              </a:r>
              <a:endParaRPr b="1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Compatible con arrays NumPy y DataFrames pandas</a:t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Exportación en formatos profesionales (PNG, PDF, SVG)</a:t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3" name="Google Shape;463;p13"/>
            <p:cNvSpPr txBox="1"/>
            <p:nvPr/>
          </p:nvSpPr>
          <p:spPr>
            <a:xfrm>
              <a:off x="4572000" y="1908725"/>
              <a:ext cx="3071700" cy="10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s-419" sz="1200" u="none" cap="none" strike="noStrike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Comandos</a:t>
              </a:r>
              <a:endParaRPr b="1" i="0" sz="1200" u="none" cap="none" strike="noStrike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Instalación:</a:t>
              </a: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0" i="0" lang="es-419" sz="1200" u="none" cap="none" strike="noStrike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pip install matplotlib</a:t>
              </a:r>
              <a:endParaRPr b="0" i="0" sz="1200" u="none" cap="none" strike="noStrike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Uso:</a:t>
              </a: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0" i="0" lang="es-419" sz="1200" u="none" cap="none" strike="noStrike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import matplotlib.pyplot as plt</a:t>
              </a:r>
              <a:endParaRPr b="0" i="0" sz="1200" u="none" cap="none" strike="noStrike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14"/>
          <p:cNvSpPr txBox="1"/>
          <p:nvPr/>
        </p:nvSpPr>
        <p:spPr>
          <a:xfrm>
            <a:off x="2212650" y="360000"/>
            <a:ext cx="471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Elementos fundamentales</a:t>
            </a:r>
            <a:endParaRPr b="0" i="0" sz="1500" u="none" cap="none" strike="noStrike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aphicFrame>
        <p:nvGraphicFramePr>
          <p:cNvPr id="470" name="Google Shape;470;p14"/>
          <p:cNvGraphicFramePr/>
          <p:nvPr/>
        </p:nvGraphicFramePr>
        <p:xfrm>
          <a:off x="1699413" y="154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{A9B47AF8-70F4-4E38-80BA-806F12967C09}</a:tableStyleId>
              </a:tblPr>
              <a:tblGrid>
                <a:gridCol w="1111200"/>
                <a:gridCol w="2783400"/>
                <a:gridCol w="1850575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Elemento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Código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Propósito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Crear figura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plt.figure(figsize=(8, 6))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 tamaño del gráfico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Agregar datos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plt.plot(x, y)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Dibuja líneas y puntos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Títulos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plt.title('Texto')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Contexto del gráfico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Ejes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plt.xlabel('Variable'), plt.ylabel('Variable')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Claridad en interpretación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Mostrar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plt.show()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Renderizar gráfico final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15"/>
          <p:cNvSpPr txBox="1"/>
          <p:nvPr/>
        </p:nvSpPr>
        <p:spPr>
          <a:xfrm>
            <a:off x="2903850" y="360000"/>
            <a:ext cx="3336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Gráficos de líneas</a:t>
            </a:r>
            <a:endParaRPr b="0" i="0" sz="1500" u="none" cap="none" strike="noStrike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77" name="Google Shape;477;p15"/>
          <p:cNvSpPr/>
          <p:nvPr/>
        </p:nvSpPr>
        <p:spPr>
          <a:xfrm>
            <a:off x="1698850" y="3938388"/>
            <a:ext cx="5816400" cy="38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5"/>
          <p:cNvSpPr txBox="1"/>
          <p:nvPr/>
        </p:nvSpPr>
        <p:spPr>
          <a:xfrm>
            <a:off x="1780600" y="3944538"/>
            <a:ext cx="56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Series temporales, métricas en evolución y comparación de tendencias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9" name="Google Shape;479;p15"/>
          <p:cNvGraphicFramePr/>
          <p:nvPr/>
        </p:nvGraphicFramePr>
        <p:xfrm>
          <a:off x="1905150" y="164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{A9B47AF8-70F4-4E38-80BA-806F12967C09}</a:tableStyleId>
              </a:tblPr>
              <a:tblGrid>
                <a:gridCol w="1309750"/>
                <a:gridCol w="1909700"/>
                <a:gridCol w="2114250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Componente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Sintaxis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Descripción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Línea básica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plt.plot(x, y)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Conexión simple entre puntos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 marcadores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plt.plot(x, y, marker='o')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Puntos visibles en cada dato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Múltiples series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plt.plot(x, y1), plt.plot(x, y2)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Comparar tendencias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6"/>
          <p:cNvSpPr txBox="1"/>
          <p:nvPr/>
        </p:nvSpPr>
        <p:spPr>
          <a:xfrm>
            <a:off x="2893800" y="360000"/>
            <a:ext cx="3356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Gráficos de barras</a:t>
            </a:r>
            <a:endParaRPr b="0" i="0" sz="1500" u="none" cap="none" strike="noStrike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86" name="Google Shape;486;p16"/>
          <p:cNvSpPr/>
          <p:nvPr/>
        </p:nvSpPr>
        <p:spPr>
          <a:xfrm>
            <a:off x="1663800" y="3934813"/>
            <a:ext cx="5816400" cy="38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1745550" y="3940963"/>
            <a:ext cx="56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Rankings, comparaciones categóricas y distribuciones por grupos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8" name="Google Shape;488;p16"/>
          <p:cNvGraphicFramePr/>
          <p:nvPr/>
        </p:nvGraphicFramePr>
        <p:xfrm>
          <a:off x="2062238" y="164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{A9B47AF8-70F4-4E38-80BA-806F12967C09}</a:tableStyleId>
              </a:tblPr>
              <a:tblGrid>
                <a:gridCol w="996125"/>
                <a:gridCol w="2279400"/>
                <a:gridCol w="1744000"/>
              </a:tblGrid>
              <a:tr h="33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Tipo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Sintaxis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Aplicación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35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Verticales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plt.bar(categorias, valores)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Comparaciones estándar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Horizontales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plt.barh(categorias, valores)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Etiquetas largas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Agrupadas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plt.bar(x, y1), plt.bar(x+width, y2)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Múltiples variables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17"/>
          <p:cNvSpPr txBox="1"/>
          <p:nvPr/>
        </p:nvSpPr>
        <p:spPr>
          <a:xfrm>
            <a:off x="2556000" y="360000"/>
            <a:ext cx="403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Gráficos de dispersión</a:t>
            </a:r>
            <a:endParaRPr b="0" i="0" sz="1500" u="none" cap="none" strike="noStrike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495" name="Google Shape;495;p17"/>
          <p:cNvSpPr/>
          <p:nvPr/>
        </p:nvSpPr>
        <p:spPr>
          <a:xfrm>
            <a:off x="1683850" y="3938388"/>
            <a:ext cx="5816400" cy="38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7"/>
          <p:cNvSpPr txBox="1"/>
          <p:nvPr/>
        </p:nvSpPr>
        <p:spPr>
          <a:xfrm>
            <a:off x="1765600" y="3944538"/>
            <a:ext cx="56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Correlaciones, segmentaciones y análisis multivariado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7" name="Google Shape;497;p17"/>
          <p:cNvGraphicFramePr/>
          <p:nvPr/>
        </p:nvGraphicFramePr>
        <p:xfrm>
          <a:off x="2151063" y="164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{A9B47AF8-70F4-4E38-80BA-806F12967C09}</a:tableStyleId>
              </a:tblPr>
              <a:tblGrid>
                <a:gridCol w="1380600"/>
                <a:gridCol w="2079775"/>
                <a:gridCol w="1381500"/>
              </a:tblGrid>
              <a:tr h="30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Elemento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Sintaxis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Función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273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Puntos básicos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plt.scatter(x, y)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Relación simple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Tamaño variable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plt.scatter(x, y, s=tamaños)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Tercera dimensión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Colores por grupo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plt.scatter(x, y, c=categorias)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Segmentación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18"/>
          <p:cNvSpPr txBox="1"/>
          <p:nvPr/>
        </p:nvSpPr>
        <p:spPr>
          <a:xfrm>
            <a:off x="3362100" y="360000"/>
            <a:ext cx="2419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Histogramas</a:t>
            </a:r>
            <a:endParaRPr b="0" i="0" sz="1500" u="none" cap="none" strike="noStrike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504" name="Google Shape;504;p18"/>
          <p:cNvSpPr/>
          <p:nvPr/>
        </p:nvSpPr>
        <p:spPr>
          <a:xfrm>
            <a:off x="1654625" y="3938388"/>
            <a:ext cx="5816400" cy="381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8"/>
          <p:cNvSpPr txBox="1"/>
          <p:nvPr/>
        </p:nvSpPr>
        <p:spPr>
          <a:xfrm>
            <a:off x="1736375" y="3944538"/>
            <a:ext cx="56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Análisis de normalidad, detección de valores atípicos y comparación de grupos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6" name="Google Shape;506;p18"/>
          <p:cNvGraphicFramePr/>
          <p:nvPr/>
        </p:nvGraphicFramePr>
        <p:xfrm>
          <a:off x="2147150" y="164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{A9B47AF8-70F4-4E38-80BA-806F12967C09}</a:tableStyleId>
              </a:tblPr>
              <a:tblGrid>
                <a:gridCol w="1138550"/>
                <a:gridCol w="1844400"/>
                <a:gridCol w="1866750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Parámetro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Sintaxis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Efecto</a:t>
                      </a:r>
                      <a:endParaRPr sz="11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5D74"/>
                    </a:solidFill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Básico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plt.hist(datos)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Frecuencias automáticas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Intervalos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plt.hist(datos, bins=20)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Control de granularidad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Transparencia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rgbClr val="1880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plt.hist(datos, alpha=0.7)</a:t>
                      </a:r>
                      <a:endParaRPr sz="1100" u="none" cap="none" strike="noStrike">
                        <a:solidFill>
                          <a:srgbClr val="1880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Comparar distribuciones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5D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2902" y="972074"/>
            <a:ext cx="6686549" cy="344458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9"/>
          <p:cNvSpPr txBox="1"/>
          <p:nvPr/>
        </p:nvSpPr>
        <p:spPr>
          <a:xfrm>
            <a:off x="712381" y="547577"/>
            <a:ext cx="26102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PLOT</a:t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"/>
          <p:cNvGrpSpPr/>
          <p:nvPr/>
        </p:nvGrpSpPr>
        <p:grpSpPr>
          <a:xfrm>
            <a:off x="1254275" y="1035300"/>
            <a:ext cx="2577300" cy="3072900"/>
            <a:chOff x="1177350" y="1045650"/>
            <a:chExt cx="2577300" cy="3072900"/>
          </a:xfrm>
        </p:grpSpPr>
        <p:sp>
          <p:nvSpPr>
            <p:cNvPr id="367" name="Google Shape;367;p2"/>
            <p:cNvSpPr txBox="1"/>
            <p:nvPr/>
          </p:nvSpPr>
          <p:spPr>
            <a:xfrm>
              <a:off x="1177350" y="324135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¡Bienvenidos!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s-419" sz="1500" u="none" cap="none" strike="noStrike">
                  <a:solidFill>
                    <a:srgbClr val="FFFFFF"/>
                  </a:solidFill>
                  <a:highlight>
                    <a:srgbClr val="7965AE"/>
                  </a:highlight>
                  <a:latin typeface="Viga"/>
                  <a:ea typeface="Viga"/>
                  <a:cs typeface="Viga"/>
                  <a:sym typeface="Viga"/>
                </a:rPr>
                <a:t>¿Nos presentamos?</a:t>
              </a:r>
              <a:endParaRPr b="0" i="0" sz="1500" u="none" cap="none" strike="noStrike">
                <a:solidFill>
                  <a:srgbClr val="FFFFFF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  <p:pic>
          <p:nvPicPr>
            <p:cNvPr id="368" name="Google Shape;368;p2" title="ChatGPT Image 31 jul 2025, 04_41_59 p.m..png"/>
            <p:cNvPicPr preferRelativeResize="0"/>
            <p:nvPr/>
          </p:nvPicPr>
          <p:blipFill rotWithShape="1">
            <a:blip r:embed="rId3">
              <a:alphaModFix/>
            </a:blip>
            <a:srcRect b="0" l="19903" r="21502" t="0"/>
            <a:stretch/>
          </p:blipFill>
          <p:spPr>
            <a:xfrm>
              <a:off x="1768900" y="1045650"/>
              <a:ext cx="1394199" cy="2379451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29803"/>
                </a:srgbClr>
              </a:outerShdw>
            </a:effectLst>
          </p:spPr>
        </p:pic>
      </p:grpSp>
      <p:sp>
        <p:nvSpPr>
          <p:cNvPr id="369" name="Google Shape;369;p2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recuerdan de la clase anterior?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esperan aprender?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¿Tienen alguna pregunta?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4260" y="819749"/>
            <a:ext cx="2252028" cy="306352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0"/>
          <p:cNvSpPr txBox="1"/>
          <p:nvPr/>
        </p:nvSpPr>
        <p:spPr>
          <a:xfrm>
            <a:off x="1382232" y="1805303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Distintas figuras:</a:t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749" y="986568"/>
            <a:ext cx="3030279" cy="339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0082" y="1049397"/>
            <a:ext cx="3419926" cy="332759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1"/>
          <p:cNvSpPr txBox="1"/>
          <p:nvPr/>
        </p:nvSpPr>
        <p:spPr>
          <a:xfrm>
            <a:off x="2376377" y="369907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Leyendas:</a:t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2"/>
          <p:cNvSpPr txBox="1"/>
          <p:nvPr/>
        </p:nvSpPr>
        <p:spPr>
          <a:xfrm>
            <a:off x="756430" y="565723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SubPlots</a:t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8037" y="1943099"/>
            <a:ext cx="6963867" cy="246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677" y="168727"/>
            <a:ext cx="4381370" cy="2977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701963"/>
            <a:ext cx="4366323" cy="2730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4"/>
          <p:cNvSpPr txBox="1"/>
          <p:nvPr/>
        </p:nvSpPr>
        <p:spPr>
          <a:xfrm>
            <a:off x="756429" y="592938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Scatter Plots:</a:t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308" y="1770829"/>
            <a:ext cx="7168243" cy="264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948" y="190181"/>
            <a:ext cx="4256289" cy="284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0023" y="1426280"/>
            <a:ext cx="4289649" cy="292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6"/>
          <p:cNvSpPr txBox="1"/>
          <p:nvPr/>
        </p:nvSpPr>
        <p:spPr>
          <a:xfrm>
            <a:off x="756429" y="592938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HISTOGRAMAS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705359"/>
            <a:ext cx="4262019" cy="3732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0549" y="205289"/>
            <a:ext cx="4305490" cy="422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8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28"/>
          <p:cNvSpPr txBox="1"/>
          <p:nvPr/>
        </p:nvSpPr>
        <p:spPr>
          <a:xfrm>
            <a:off x="540000" y="360000"/>
            <a:ext cx="474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Mejores prácticas</a:t>
            </a:r>
            <a:endParaRPr b="0" i="0" sz="1500" u="none" cap="none" strike="noStrike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567" name="Google Shape;567;p28"/>
          <p:cNvGrpSpPr/>
          <p:nvPr/>
        </p:nvGrpSpPr>
        <p:grpSpPr>
          <a:xfrm>
            <a:off x="742925" y="1691425"/>
            <a:ext cx="7658150" cy="1840850"/>
            <a:chOff x="540000" y="1099525"/>
            <a:chExt cx="7658150" cy="1840850"/>
          </a:xfrm>
        </p:grpSpPr>
        <p:pic>
          <p:nvPicPr>
            <p:cNvPr id="568" name="Google Shape;568;p28" title="TITULOS.png"/>
            <p:cNvPicPr preferRelativeResize="0"/>
            <p:nvPr/>
          </p:nvPicPr>
          <p:blipFill rotWithShape="1">
            <a:blip r:embed="rId3">
              <a:alphaModFix/>
            </a:blip>
            <a:srcRect b="23762" l="0" r="0" t="23695"/>
            <a:stretch/>
          </p:blipFill>
          <p:spPr>
            <a:xfrm>
              <a:off x="614250" y="1437400"/>
              <a:ext cx="1201149" cy="631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28"/>
            <p:cNvSpPr txBox="1"/>
            <p:nvPr/>
          </p:nvSpPr>
          <p:spPr>
            <a:xfrm>
              <a:off x="540125" y="2263275"/>
              <a:ext cx="1307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s-419" sz="1200" u="none" cap="none" strike="noStrike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Títulos</a:t>
              </a:r>
              <a:endParaRPr b="1" i="0" sz="1200" u="none" cap="none" strike="noStrike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-419" sz="10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Claros y con contexto</a:t>
              </a:r>
              <a:endParaRPr b="0" i="0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70" name="Google Shape;570;p28"/>
            <p:cNvCxnSpPr/>
            <p:nvPr/>
          </p:nvCxnSpPr>
          <p:spPr>
            <a:xfrm>
              <a:off x="540000" y="2278800"/>
              <a:ext cx="1307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1" name="Google Shape;571;p28"/>
            <p:cNvSpPr txBox="1"/>
            <p:nvPr/>
          </p:nvSpPr>
          <p:spPr>
            <a:xfrm>
              <a:off x="2176000" y="2263275"/>
              <a:ext cx="1374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s-419" sz="1200" u="none" cap="none" strike="noStrike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Colores</a:t>
              </a:r>
              <a:endParaRPr b="1" i="0" sz="1200" u="none" cap="none" strike="noStrike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-419" sz="10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Paletas consistentes y accesibles</a:t>
              </a:r>
              <a:endParaRPr b="0" i="0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72" name="Google Shape;572;p28"/>
            <p:cNvCxnSpPr/>
            <p:nvPr/>
          </p:nvCxnSpPr>
          <p:spPr>
            <a:xfrm>
              <a:off x="2209900" y="2278800"/>
              <a:ext cx="1307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573" name="Google Shape;573;p28" title="Diseño sin título (15).pn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36149" y="1099525"/>
              <a:ext cx="1054601" cy="105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28" title="Diseño sin título (16).png"/>
            <p:cNvPicPr preferRelativeResize="0"/>
            <p:nvPr/>
          </p:nvPicPr>
          <p:blipFill rotWithShape="1">
            <a:blip r:embed="rId5">
              <a:alphaModFix/>
            </a:blip>
            <a:srcRect b="32131" l="0" r="0" t="34138"/>
            <a:stretch/>
          </p:blipFill>
          <p:spPr>
            <a:xfrm>
              <a:off x="3792850" y="1470075"/>
              <a:ext cx="1307100" cy="44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28"/>
            <p:cNvSpPr txBox="1"/>
            <p:nvPr/>
          </p:nvSpPr>
          <p:spPr>
            <a:xfrm>
              <a:off x="3758950" y="2263275"/>
              <a:ext cx="1374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s-419" sz="1200" u="none" cap="none" strike="noStrike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Texto</a:t>
              </a:r>
              <a:endParaRPr b="1" i="0" sz="1200" u="none" cap="none" strike="noStrike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-419" sz="10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Legible y con buen contraste</a:t>
              </a:r>
              <a:endParaRPr b="0" i="0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76" name="Google Shape;576;p28"/>
            <p:cNvCxnSpPr/>
            <p:nvPr/>
          </p:nvCxnSpPr>
          <p:spPr>
            <a:xfrm>
              <a:off x="3792850" y="2278800"/>
              <a:ext cx="1307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577" name="Google Shape;577;p28" title="Diseño sin título (17).png"/>
            <p:cNvPicPr preferRelativeResize="0"/>
            <p:nvPr/>
          </p:nvPicPr>
          <p:blipFill rotWithShape="1">
            <a:blip r:embed="rId6">
              <a:alphaModFix/>
            </a:blip>
            <a:srcRect b="13002" l="9547" r="8005" t="13201"/>
            <a:stretch/>
          </p:blipFill>
          <p:spPr>
            <a:xfrm>
              <a:off x="5448180" y="1209725"/>
              <a:ext cx="1094639" cy="97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28"/>
            <p:cNvSpPr txBox="1"/>
            <p:nvPr/>
          </p:nvSpPr>
          <p:spPr>
            <a:xfrm>
              <a:off x="5341950" y="2263275"/>
              <a:ext cx="1307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s-419" sz="1200" u="none" cap="none" strike="noStrike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Ejes</a:t>
              </a:r>
              <a:endParaRPr b="1" i="0" sz="1200" u="none" cap="none" strike="noStrike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-419" sz="10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Escalas completas y proporcionales</a:t>
              </a:r>
              <a:endParaRPr b="0" i="0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79" name="Google Shape;579;p28"/>
            <p:cNvCxnSpPr/>
            <p:nvPr/>
          </p:nvCxnSpPr>
          <p:spPr>
            <a:xfrm>
              <a:off x="5341950" y="2278800"/>
              <a:ext cx="1307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0" name="Google Shape;580;p28"/>
            <p:cNvSpPr txBox="1"/>
            <p:nvPr/>
          </p:nvSpPr>
          <p:spPr>
            <a:xfrm>
              <a:off x="6891050" y="2263275"/>
              <a:ext cx="13071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s-419" sz="1200" u="none" cap="none" strike="noStrike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Claridad</a:t>
              </a:r>
              <a:endParaRPr b="1" i="0" sz="1200" u="none" cap="none" strike="noStrike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s-419" sz="1000" u="none" cap="none" strike="noStrike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Gráficos simples y directos</a:t>
              </a:r>
              <a:endParaRPr b="0" i="0" sz="1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81" name="Google Shape;581;p28"/>
            <p:cNvCxnSpPr/>
            <p:nvPr/>
          </p:nvCxnSpPr>
          <p:spPr>
            <a:xfrm>
              <a:off x="6891050" y="2278800"/>
              <a:ext cx="1307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582" name="Google Shape;582;p28" title="Diseño sin título (18).png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17300" y="1163213"/>
              <a:ext cx="1054601" cy="1054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9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29"/>
          <p:cNvSpPr txBox="1"/>
          <p:nvPr/>
        </p:nvSpPr>
        <p:spPr>
          <a:xfrm>
            <a:off x="540000" y="360000"/>
            <a:ext cx="431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Seaborn</a:t>
            </a:r>
            <a:endParaRPr b="0" i="0" sz="1500" u="none" cap="none" strike="noStrike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589" name="Google Shape;589;p29"/>
          <p:cNvGrpSpPr/>
          <p:nvPr/>
        </p:nvGrpSpPr>
        <p:grpSpPr>
          <a:xfrm>
            <a:off x="540000" y="1993500"/>
            <a:ext cx="7103700" cy="1236600"/>
            <a:chOff x="540000" y="1181100"/>
            <a:chExt cx="7103700" cy="1236600"/>
          </a:xfrm>
        </p:grpSpPr>
        <p:sp>
          <p:nvSpPr>
            <p:cNvPr id="590" name="Google Shape;590;p29"/>
            <p:cNvSpPr txBox="1"/>
            <p:nvPr/>
          </p:nvSpPr>
          <p:spPr>
            <a:xfrm>
              <a:off x="540000" y="1181100"/>
              <a:ext cx="3906300" cy="12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Librería basada en Matplotlib para </a:t>
              </a: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gráficos estadísticos con diseño optimizado.</a:t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Sintaxis simplificada para gráficos complejos</a:t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2D2E27"/>
                </a:buClr>
                <a:buSzPts val="1200"/>
                <a:buFont typeface="Roboto"/>
                <a:buChar char="●"/>
              </a:pP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Integración directa con DataFrames de Pandas</a:t>
              </a:r>
              <a:endParaRPr b="0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1" name="Google Shape;591;p29"/>
            <p:cNvSpPr txBox="1"/>
            <p:nvPr/>
          </p:nvSpPr>
          <p:spPr>
            <a:xfrm>
              <a:off x="4572000" y="1181100"/>
              <a:ext cx="3071700" cy="10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s-419" sz="1200" u="none" cap="none" strike="noStrike">
                  <a:solidFill>
                    <a:srgbClr val="1A2D9A"/>
                  </a:solidFill>
                  <a:latin typeface="Roboto"/>
                  <a:ea typeface="Roboto"/>
                  <a:cs typeface="Roboto"/>
                  <a:sym typeface="Roboto"/>
                </a:rPr>
                <a:t>Comandos</a:t>
              </a:r>
              <a:endParaRPr b="1" i="0" sz="1200" u="none" cap="none" strike="noStrike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Instalación:</a:t>
              </a: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0" i="0" lang="es-419" sz="1200" u="none" cap="none" strike="noStrike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pip install seaborn</a:t>
              </a:r>
              <a:endParaRPr b="0" i="0" sz="1200" u="none" cap="none" strike="noStrike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Uso:</a:t>
              </a:r>
              <a:r>
                <a:rPr b="0" i="0" lang="es-419" sz="1200" u="none" cap="none" strike="noStrike">
                  <a:solidFill>
                    <a:srgbClr val="2D2E27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0" i="0" lang="es-419" sz="1200" u="none" cap="none" strike="noStrike">
                  <a:solidFill>
                    <a:srgbClr val="188038"/>
                  </a:solidFill>
                  <a:latin typeface="Roboto"/>
                  <a:ea typeface="Roboto"/>
                  <a:cs typeface="Roboto"/>
                  <a:sym typeface="Roboto"/>
                </a:rPr>
                <a:t>import seaborn as sns</a:t>
              </a:r>
              <a:endParaRPr b="0" i="0" sz="1200" u="none" cap="none" strike="noStrike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"/>
          <p:cNvSpPr txBox="1"/>
          <p:nvPr/>
        </p:nvSpPr>
        <p:spPr>
          <a:xfrm>
            <a:off x="2436450" y="359988"/>
            <a:ext cx="4271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3000" u="none" cap="none" strike="noStrik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Contenidos</a:t>
            </a:r>
            <a:endParaRPr b="0" i="0" sz="3000" u="none" cap="none" strike="noStrik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Por temas 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5" name="Google Shape;375;p3"/>
          <p:cNvSpPr txBox="1"/>
          <p:nvPr/>
        </p:nvSpPr>
        <p:spPr>
          <a:xfrm>
            <a:off x="5189700" y="31864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Visualización</a:t>
            </a:r>
            <a:endParaRPr b="0" i="0" sz="15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"/>
          <p:cNvSpPr txBox="1"/>
          <p:nvPr/>
        </p:nvSpPr>
        <p:spPr>
          <a:xfrm>
            <a:off x="4572000" y="3070997"/>
            <a:ext cx="65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08</a:t>
            </a:r>
            <a:endParaRPr b="0" i="0" sz="3000" u="none" cap="none" strike="noStrik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7" name="Google Shape;377;p3"/>
          <p:cNvSpPr txBox="1"/>
          <p:nvPr/>
        </p:nvSpPr>
        <p:spPr>
          <a:xfrm>
            <a:off x="1157700" y="320374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Estadística aplicada</a:t>
            </a:r>
            <a:endParaRPr b="0" i="0" sz="15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"/>
          <p:cNvSpPr txBox="1"/>
          <p:nvPr/>
        </p:nvSpPr>
        <p:spPr>
          <a:xfrm>
            <a:off x="540000" y="308824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07</a:t>
            </a:r>
            <a:endParaRPr b="0" i="0" sz="3000" u="none" cap="none" strike="noStrik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79" name="Google Shape;379;p3"/>
          <p:cNvSpPr/>
          <p:nvPr/>
        </p:nvSpPr>
        <p:spPr>
          <a:xfrm>
            <a:off x="4572000" y="2881997"/>
            <a:ext cx="3693000" cy="105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E2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"/>
          <p:cNvSpPr txBox="1"/>
          <p:nvPr/>
        </p:nvSpPr>
        <p:spPr>
          <a:xfrm>
            <a:off x="1157700" y="1881347"/>
            <a:ext cx="34143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Copilot Chat y prompts</a:t>
            </a:r>
            <a:endParaRPr b="0" i="0" sz="15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Demo asincrónica</a:t>
            </a:r>
            <a:endParaRPr b="0" i="0" sz="15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"/>
          <p:cNvSpPr txBox="1"/>
          <p:nvPr/>
        </p:nvSpPr>
        <p:spPr>
          <a:xfrm>
            <a:off x="5189700" y="2014097"/>
            <a:ext cx="341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Limpieza y transformación</a:t>
            </a:r>
            <a:endParaRPr b="0" i="0" sz="15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"/>
          <p:cNvSpPr txBox="1"/>
          <p:nvPr/>
        </p:nvSpPr>
        <p:spPr>
          <a:xfrm>
            <a:off x="4572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06</a:t>
            </a:r>
            <a:endParaRPr b="0" i="0" sz="3000" u="none" cap="none" strike="noStrik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383" name="Google Shape;383;p3"/>
          <p:cNvSpPr txBox="1"/>
          <p:nvPr/>
        </p:nvSpPr>
        <p:spPr>
          <a:xfrm>
            <a:off x="540000" y="1898597"/>
            <a:ext cx="6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419" sz="3000" u="none" cap="none" strike="noStrik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05</a:t>
            </a:r>
            <a:endParaRPr b="0" i="0" sz="3000" u="none" cap="none" strike="noStrik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836" y="329609"/>
            <a:ext cx="7848327" cy="400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1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31"/>
          <p:cNvSpPr txBox="1"/>
          <p:nvPr/>
        </p:nvSpPr>
        <p:spPr>
          <a:xfrm>
            <a:off x="540000" y="360000"/>
            <a:ext cx="6038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1A2D9A"/>
                </a:solidFill>
                <a:latin typeface="Viga"/>
                <a:ea typeface="Viga"/>
                <a:cs typeface="Viga"/>
                <a:sym typeface="Viga"/>
              </a:rPr>
              <a:t>Gráficos estadísticos principales</a:t>
            </a:r>
            <a:endParaRPr b="0" i="0" sz="1500" u="none" cap="none" strike="noStrike">
              <a:solidFill>
                <a:srgbClr val="FDFDFD"/>
              </a:solidFill>
              <a:highlight>
                <a:srgbClr val="00EBB5"/>
              </a:highlight>
              <a:latin typeface="Viga"/>
              <a:ea typeface="Viga"/>
              <a:cs typeface="Viga"/>
              <a:sym typeface="Viga"/>
            </a:endParaRPr>
          </a:p>
        </p:txBody>
      </p:sp>
      <p:graphicFrame>
        <p:nvGraphicFramePr>
          <p:cNvPr id="603" name="Google Shape;603;p31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{A9B47AF8-70F4-4E38-80BA-806F12967C09}</a:tableStyleId>
              </a:tblPr>
              <a:tblGrid>
                <a:gridCol w="208250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04" name="Google Shape;604;p31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{A9B47AF8-70F4-4E38-80BA-806F12967C09}</a:tableStyleId>
              </a:tblPr>
              <a:tblGrid>
                <a:gridCol w="208250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05" name="Google Shape;605;p31" title="ChatGPT Image 28 ago 2025, 04_23_21 p.m..png"/>
          <p:cNvPicPr preferRelativeResize="0"/>
          <p:nvPr/>
        </p:nvPicPr>
        <p:blipFill rotWithShape="1">
          <a:blip r:embed="rId3">
            <a:alphaModFix/>
          </a:blip>
          <a:srcRect b="5118" l="34711" r="35307" t="6016"/>
          <a:stretch/>
        </p:blipFill>
        <p:spPr>
          <a:xfrm>
            <a:off x="1822462" y="1783919"/>
            <a:ext cx="410675" cy="121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1" title="ChatGPT Image 28 ago 2025, 04_45_44 p.m..png"/>
          <p:cNvPicPr preferRelativeResize="0"/>
          <p:nvPr/>
        </p:nvPicPr>
        <p:blipFill rotWithShape="1">
          <a:blip r:embed="rId4">
            <a:alphaModFix/>
          </a:blip>
          <a:srcRect b="9527" l="9410" r="8689" t="9309"/>
          <a:stretch/>
        </p:blipFill>
        <p:spPr>
          <a:xfrm>
            <a:off x="4023587" y="1889293"/>
            <a:ext cx="1121851" cy="111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1" title="ChatGPT Image 28 ago 2025, 04_47_18 p.m..png"/>
          <p:cNvPicPr preferRelativeResize="0"/>
          <p:nvPr/>
        </p:nvPicPr>
        <p:blipFill rotWithShape="1">
          <a:blip r:embed="rId5">
            <a:alphaModFix/>
          </a:blip>
          <a:srcRect b="5580" l="35595" r="36251" t="5562"/>
          <a:stretch/>
        </p:blipFill>
        <p:spPr>
          <a:xfrm>
            <a:off x="6935900" y="1783919"/>
            <a:ext cx="385651" cy="12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1"/>
          <p:cNvSpPr txBox="1"/>
          <p:nvPr/>
        </p:nvSpPr>
        <p:spPr>
          <a:xfrm>
            <a:off x="1596850" y="1391519"/>
            <a:ext cx="861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1A2D9A"/>
                </a:highlight>
                <a:latin typeface="Viga"/>
                <a:ea typeface="Viga"/>
                <a:cs typeface="Viga"/>
                <a:sym typeface="Viga"/>
              </a:rPr>
              <a:t>Boxplot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1"/>
          <p:cNvSpPr txBox="1"/>
          <p:nvPr/>
        </p:nvSpPr>
        <p:spPr>
          <a:xfrm>
            <a:off x="4084638" y="1391519"/>
            <a:ext cx="974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1A2D9A"/>
                </a:highlight>
                <a:latin typeface="Viga"/>
                <a:ea typeface="Viga"/>
                <a:cs typeface="Viga"/>
                <a:sym typeface="Viga"/>
              </a:rPr>
              <a:t>Heatmap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1"/>
          <p:cNvSpPr txBox="1"/>
          <p:nvPr/>
        </p:nvSpPr>
        <p:spPr>
          <a:xfrm>
            <a:off x="6620063" y="1391519"/>
            <a:ext cx="101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1A2D9A"/>
                </a:highlight>
                <a:latin typeface="Viga"/>
                <a:ea typeface="Viga"/>
                <a:cs typeface="Viga"/>
                <a:sym typeface="Viga"/>
              </a:rPr>
              <a:t>Violinplot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1"/>
          <p:cNvSpPr txBox="1"/>
          <p:nvPr/>
        </p:nvSpPr>
        <p:spPr>
          <a:xfrm>
            <a:off x="1133950" y="3428750"/>
            <a:ext cx="1787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0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sns.boxplot(data=df, x='cat', y='num')</a:t>
            </a:r>
            <a:endParaRPr b="0" i="0" sz="9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31"/>
          <p:cNvSpPr txBox="1"/>
          <p:nvPr/>
        </p:nvSpPr>
        <p:spPr>
          <a:xfrm>
            <a:off x="3578550" y="3398331"/>
            <a:ext cx="1986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000" u="none" cap="none" strike="noStrik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sns.heatmap(df.corr(), annot=True)</a:t>
            </a:r>
            <a:endParaRPr b="0" i="0" sz="10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31"/>
          <p:cNvSpPr txBox="1"/>
          <p:nvPr/>
        </p:nvSpPr>
        <p:spPr>
          <a:xfrm>
            <a:off x="6202325" y="3398325"/>
            <a:ext cx="1852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0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sns.violinplot(data=df, x='cat', y='num')</a:t>
            </a:r>
            <a:endParaRPr b="0" i="0" sz="10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31"/>
          <p:cNvSpPr txBox="1"/>
          <p:nvPr/>
        </p:nvSpPr>
        <p:spPr>
          <a:xfrm>
            <a:off x="925300" y="3059450"/>
            <a:ext cx="22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1200" u="none" cap="none" strike="noStrike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Outliers y cuartiles por grupo</a:t>
            </a:r>
            <a:endParaRPr b="1" i="0" sz="1200" u="none" cap="none" strike="noStrike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31"/>
          <p:cNvSpPr txBox="1"/>
          <p:nvPr/>
        </p:nvSpPr>
        <p:spPr>
          <a:xfrm>
            <a:off x="3591050" y="3059444"/>
            <a:ext cx="198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Matriz de correlaciones</a:t>
            </a:r>
            <a:endParaRPr b="1" i="0" sz="1200" u="none" cap="none" strike="noStrike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31"/>
          <p:cNvSpPr txBox="1"/>
          <p:nvPr/>
        </p:nvSpPr>
        <p:spPr>
          <a:xfrm>
            <a:off x="6104525" y="3059450"/>
            <a:ext cx="204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1A2D9A"/>
                </a:solidFill>
                <a:latin typeface="Roboto"/>
                <a:ea typeface="Roboto"/>
                <a:cs typeface="Roboto"/>
                <a:sym typeface="Roboto"/>
              </a:rPr>
              <a:t>Densidad de distribuciones</a:t>
            </a:r>
            <a:endParaRPr b="1" i="0" sz="800" u="none" cap="none" strike="noStrike">
              <a:solidFill>
                <a:srgbClr val="1A2D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975" y="2142461"/>
            <a:ext cx="6236006" cy="2286187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32"/>
          <p:cNvSpPr txBox="1"/>
          <p:nvPr/>
        </p:nvSpPr>
        <p:spPr>
          <a:xfrm>
            <a:off x="756429" y="592938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ScatterPlot</a:t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731" y="244676"/>
            <a:ext cx="6141217" cy="408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"/>
          <p:cNvSpPr txBox="1"/>
          <p:nvPr/>
        </p:nvSpPr>
        <p:spPr>
          <a:xfrm>
            <a:off x="756429" y="592938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Agregar labels: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5757" y="1108561"/>
            <a:ext cx="7028121" cy="3350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5"/>
          <p:cNvSpPr txBox="1"/>
          <p:nvPr/>
        </p:nvSpPr>
        <p:spPr>
          <a:xfrm>
            <a:off x="761746" y="640784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Categorical Plots</a:t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3605" y="1848798"/>
            <a:ext cx="6980274" cy="2588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764" y="659218"/>
            <a:ext cx="7557589" cy="341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 txBox="1"/>
          <p:nvPr/>
        </p:nvSpPr>
        <p:spPr>
          <a:xfrm>
            <a:off x="612889" y="518510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Box Plots</a:t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628" y="1309834"/>
            <a:ext cx="7224823" cy="31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850" y="882502"/>
            <a:ext cx="7680299" cy="314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g39e209481ca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75" y="629200"/>
            <a:ext cx="8208374" cy="34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"/>
          <p:cNvSpPr txBox="1"/>
          <p:nvPr/>
        </p:nvSpPr>
        <p:spPr>
          <a:xfrm>
            <a:off x="4572000" y="2004750"/>
            <a:ext cx="4032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Visualización</a:t>
            </a:r>
            <a:endParaRPr b="0" i="0" sz="15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endParaRPr b="0" i="0" sz="15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DFDFD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Seaborn</a:t>
            </a:r>
            <a:endParaRPr b="0" i="0" sz="15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9" name="Google Shape;389;p4"/>
          <p:cNvGrpSpPr/>
          <p:nvPr/>
        </p:nvGrpSpPr>
        <p:grpSpPr>
          <a:xfrm>
            <a:off x="540000" y="1280500"/>
            <a:ext cx="4032000" cy="2582500"/>
            <a:chOff x="540000" y="1440000"/>
            <a:chExt cx="4032000" cy="2582500"/>
          </a:xfrm>
        </p:grpSpPr>
        <p:sp>
          <p:nvSpPr>
            <p:cNvPr id="390" name="Google Shape;390;p4"/>
            <p:cNvSpPr txBox="1"/>
            <p:nvPr/>
          </p:nvSpPr>
          <p:spPr>
            <a:xfrm>
              <a:off x="540000" y="1440000"/>
              <a:ext cx="4032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Objetivos de la clase</a:t>
              </a:r>
              <a:endParaRPr b="0" i="0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391" name="Google Shape;391;p4" title="ChatGPT Image 1 ago 2025, 01_12_31 p.m..png"/>
            <p:cNvPicPr preferRelativeResize="0"/>
            <p:nvPr/>
          </p:nvPicPr>
          <p:blipFill rotWithShape="1">
            <a:blip r:embed="rId3">
              <a:alphaModFix/>
            </a:blip>
            <a:srcRect b="16341" l="13565" r="13178" t="24660"/>
            <a:stretch/>
          </p:blipFill>
          <p:spPr>
            <a:xfrm>
              <a:off x="1735625" y="2040300"/>
              <a:ext cx="1640750" cy="1982200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29803"/>
                </a:srgbClr>
              </a:outerShdw>
            </a:effectLst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g39e209481c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25" y="825075"/>
            <a:ext cx="8663574" cy="36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39e209481ca_0_0"/>
          <p:cNvSpPr txBox="1"/>
          <p:nvPr/>
        </p:nvSpPr>
        <p:spPr>
          <a:xfrm>
            <a:off x="2793250" y="229975"/>
            <a:ext cx="34695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Partes de un boxplot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g39e209481ca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75" y="360375"/>
            <a:ext cx="6797149" cy="38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9"/>
          <p:cNvSpPr txBox="1"/>
          <p:nvPr/>
        </p:nvSpPr>
        <p:spPr>
          <a:xfrm>
            <a:off x="612889" y="518510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Distplot: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6483" y="1226245"/>
            <a:ext cx="5959549" cy="3198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0"/>
          <p:cNvSpPr txBox="1"/>
          <p:nvPr/>
        </p:nvSpPr>
        <p:spPr>
          <a:xfrm>
            <a:off x="612889" y="518510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419" sz="2400" u="none" cap="none" strike="noStrike">
                <a:solidFill>
                  <a:srgbClr val="EE0000"/>
                </a:solidFill>
                <a:latin typeface="Arial"/>
                <a:ea typeface="Arial"/>
                <a:cs typeface="Arial"/>
                <a:sym typeface="Arial"/>
              </a:rPr>
              <a:t>HeatMap: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EE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753" y="1426581"/>
            <a:ext cx="7618228" cy="3023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7" y="265814"/>
            <a:ext cx="8692304" cy="406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9e209481ca_0_23"/>
          <p:cNvSpPr txBox="1"/>
          <p:nvPr/>
        </p:nvSpPr>
        <p:spPr>
          <a:xfrm>
            <a:off x="539750" y="4057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00"/>
              <a:t>partes principales</a:t>
            </a:r>
            <a:endParaRPr b="1" sz="2200"/>
          </a:p>
        </p:txBody>
      </p:sp>
      <p:sp>
        <p:nvSpPr>
          <p:cNvPr id="694" name="Google Shape;694;g39e209481ca_0_23"/>
          <p:cNvSpPr txBox="1"/>
          <p:nvPr/>
        </p:nvSpPr>
        <p:spPr>
          <a:xfrm>
            <a:off x="2012075" y="1345900"/>
            <a:ext cx="49914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</a:rPr>
              <a:t>. Ejes (Axes)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419" sz="1100">
                <a:solidFill>
                  <a:schemeClr val="dk1"/>
                </a:solidFill>
              </a:rPr>
              <a:t>Eje X y Eje Y</a:t>
            </a:r>
            <a:r>
              <a:rPr lang="es-419" sz="1100">
                <a:solidFill>
                  <a:schemeClr val="dk1"/>
                </a:solidFill>
              </a:rPr>
              <a:t> representan las </a:t>
            </a:r>
            <a:r>
              <a:rPr b="1" lang="es-419" sz="1100">
                <a:solidFill>
                  <a:schemeClr val="dk1"/>
                </a:solidFill>
              </a:rPr>
              <a:t>variables categóricas o índices</a:t>
            </a:r>
            <a:r>
              <a:rPr lang="es-419" sz="1100">
                <a:solidFill>
                  <a:schemeClr val="dk1"/>
                </a:solidFill>
              </a:rPr>
              <a:t> de la matriz.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En un </a:t>
            </a:r>
            <a:r>
              <a:rPr i="1" lang="es-419" sz="1100">
                <a:solidFill>
                  <a:schemeClr val="dk1"/>
                </a:solidFill>
              </a:rPr>
              <a:t>heatmap de correlación</a:t>
            </a:r>
            <a:r>
              <a:rPr lang="es-419" sz="1100">
                <a:solidFill>
                  <a:schemeClr val="dk1"/>
                </a:solidFill>
              </a:rPr>
              <a:t>, por ejemplo, ambos ejes muestran las </a:t>
            </a:r>
            <a:r>
              <a:rPr b="1" lang="es-419" sz="1100">
                <a:solidFill>
                  <a:schemeClr val="dk1"/>
                </a:solidFill>
              </a:rPr>
              <a:t>variables</a:t>
            </a:r>
            <a:r>
              <a:rPr lang="es-419" sz="1100">
                <a:solidFill>
                  <a:schemeClr val="dk1"/>
                </a:solidFill>
              </a:rPr>
              <a:t> del dataset.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Cada </a:t>
            </a:r>
            <a:r>
              <a:rPr b="1" lang="es-419" sz="1100">
                <a:solidFill>
                  <a:schemeClr val="dk1"/>
                </a:solidFill>
              </a:rPr>
              <a:t>celda</a:t>
            </a:r>
            <a:r>
              <a:rPr lang="es-419" sz="1100">
                <a:solidFill>
                  <a:schemeClr val="dk1"/>
                </a:solidFill>
              </a:rPr>
              <a:t> representa la intersección de un valor en X con un valor en Y.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9e209481ca_0_32"/>
          <p:cNvSpPr txBox="1"/>
          <p:nvPr/>
        </p:nvSpPr>
        <p:spPr>
          <a:xfrm>
            <a:off x="539750" y="4057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00"/>
              <a:t>partes principales</a:t>
            </a:r>
            <a:endParaRPr b="1" sz="2200"/>
          </a:p>
        </p:txBody>
      </p:sp>
      <p:sp>
        <p:nvSpPr>
          <p:cNvPr id="700" name="Google Shape;700;g39e209481ca_0_32"/>
          <p:cNvSpPr txBox="1"/>
          <p:nvPr/>
        </p:nvSpPr>
        <p:spPr>
          <a:xfrm>
            <a:off x="1744950" y="1501475"/>
            <a:ext cx="56541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</a:rPr>
              <a:t>2. Celdas (Cells)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Cada </a:t>
            </a:r>
            <a:r>
              <a:rPr b="1" lang="es-419" sz="1100">
                <a:solidFill>
                  <a:schemeClr val="dk1"/>
                </a:solidFill>
              </a:rPr>
              <a:t>celda</a:t>
            </a:r>
            <a:r>
              <a:rPr lang="es-419" sz="1100">
                <a:solidFill>
                  <a:schemeClr val="dk1"/>
                </a:solidFill>
              </a:rPr>
              <a:t> es un </a:t>
            </a:r>
            <a:r>
              <a:rPr b="1" lang="es-419" sz="1100">
                <a:solidFill>
                  <a:schemeClr val="dk1"/>
                </a:solidFill>
              </a:rPr>
              <a:t>valor numérico</a:t>
            </a:r>
            <a:r>
              <a:rPr lang="es-419" sz="1100">
                <a:solidFill>
                  <a:schemeClr val="dk1"/>
                </a:solidFill>
              </a:rPr>
              <a:t> representado mediante </a:t>
            </a:r>
            <a:r>
              <a:rPr b="1" lang="es-419" sz="1100">
                <a:solidFill>
                  <a:schemeClr val="dk1"/>
                </a:solidFill>
              </a:rPr>
              <a:t>color</a:t>
            </a:r>
            <a:r>
              <a:rPr lang="es-419" sz="1100">
                <a:solidFill>
                  <a:schemeClr val="dk1"/>
                </a:solidFill>
              </a:rPr>
              <a:t>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El </a:t>
            </a:r>
            <a:r>
              <a:rPr b="1" lang="es-419" sz="1100">
                <a:solidFill>
                  <a:schemeClr val="dk1"/>
                </a:solidFill>
              </a:rPr>
              <a:t>color</a:t>
            </a:r>
            <a:r>
              <a:rPr lang="es-419" sz="1100">
                <a:solidFill>
                  <a:schemeClr val="dk1"/>
                </a:solidFill>
              </a:rPr>
              <a:t> indica la magnitud (por ejemplo, una correlación alta puede ser rojo intenso y una baja azul).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Cuanto más oscuro o más claro el color, </a:t>
            </a:r>
            <a:r>
              <a:rPr b="1" lang="es-419" sz="1100">
                <a:solidFill>
                  <a:schemeClr val="dk1"/>
                </a:solidFill>
              </a:rPr>
              <a:t>mayor o menor es el valor</a:t>
            </a:r>
            <a:r>
              <a:rPr lang="es-419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9e209481ca_0_40"/>
          <p:cNvSpPr txBox="1"/>
          <p:nvPr/>
        </p:nvSpPr>
        <p:spPr>
          <a:xfrm>
            <a:off x="539750" y="2807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00"/>
              <a:t>partes principales</a:t>
            </a:r>
            <a:endParaRPr b="1" sz="2200"/>
          </a:p>
        </p:txBody>
      </p:sp>
      <p:sp>
        <p:nvSpPr>
          <p:cNvPr id="706" name="Google Shape;706;g39e209481ca_0_40"/>
          <p:cNvSpPr txBox="1"/>
          <p:nvPr/>
        </p:nvSpPr>
        <p:spPr>
          <a:xfrm>
            <a:off x="679700" y="803950"/>
            <a:ext cx="74397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</a:rPr>
              <a:t>3. Anotaciones (annot)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Si activa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annot=True</a:t>
            </a:r>
            <a:r>
              <a:rPr lang="es-419" sz="1100">
                <a:solidFill>
                  <a:schemeClr val="dk1"/>
                </a:solidFill>
              </a:rPr>
              <a:t>, cada celda muestra el </a:t>
            </a:r>
            <a:r>
              <a:rPr b="1" lang="es-419" sz="1100">
                <a:solidFill>
                  <a:schemeClr val="dk1"/>
                </a:solidFill>
              </a:rPr>
              <a:t>valor numérico</a:t>
            </a:r>
            <a:r>
              <a:rPr lang="es-419" sz="1100">
                <a:solidFill>
                  <a:schemeClr val="dk1"/>
                </a:solidFill>
              </a:rPr>
              <a:t> correspondiente.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También se puede ajustar el formato de los números: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07" name="Google Shape;707;g39e209481ca_0_40"/>
          <p:cNvSpPr txBox="1"/>
          <p:nvPr/>
        </p:nvSpPr>
        <p:spPr>
          <a:xfrm>
            <a:off x="770950" y="2002150"/>
            <a:ext cx="69123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</a:rPr>
              <a:t>4. Barra de color (Colorbar)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A la derecha del gráfico aparece una </a:t>
            </a:r>
            <a:r>
              <a:rPr b="1" lang="es-419" sz="1100">
                <a:solidFill>
                  <a:schemeClr val="dk1"/>
                </a:solidFill>
              </a:rPr>
              <a:t>barra de color</a:t>
            </a:r>
            <a:r>
              <a:rPr lang="es-419" sz="1100">
                <a:solidFill>
                  <a:schemeClr val="dk1"/>
                </a:solidFill>
              </a:rPr>
              <a:t> que indica la </a:t>
            </a:r>
            <a:r>
              <a:rPr b="1" lang="es-419" sz="1100">
                <a:solidFill>
                  <a:schemeClr val="dk1"/>
                </a:solidFill>
              </a:rPr>
              <a:t>escala de valores</a:t>
            </a:r>
            <a:r>
              <a:rPr lang="es-419" sz="1100">
                <a:solidFill>
                  <a:schemeClr val="dk1"/>
                </a:solidFill>
              </a:rPr>
              <a:t>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Muestra el </a:t>
            </a:r>
            <a:r>
              <a:rPr b="1" lang="es-419" sz="1100">
                <a:solidFill>
                  <a:schemeClr val="dk1"/>
                </a:solidFill>
              </a:rPr>
              <a:t>rango mínimo y máximo</a:t>
            </a:r>
            <a:r>
              <a:rPr lang="es-419" sz="1100">
                <a:solidFill>
                  <a:schemeClr val="dk1"/>
                </a:solidFill>
              </a:rPr>
              <a:t> de los datos mapeados a los colores.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Puedes personalizarla con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cbar=False</a:t>
            </a:r>
            <a:r>
              <a:rPr lang="es-419" sz="1100">
                <a:solidFill>
                  <a:schemeClr val="dk1"/>
                </a:solidFill>
              </a:rPr>
              <a:t> para ocultarla o </a:t>
            </a:r>
            <a:r>
              <a:rPr lang="es-419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cbar_kws</a:t>
            </a:r>
            <a:r>
              <a:rPr lang="es-419" sz="1100">
                <a:solidFill>
                  <a:schemeClr val="dk1"/>
                </a:solidFill>
              </a:rPr>
              <a:t> para modificarla.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08" name="Google Shape;708;g39e209481ca_0_40"/>
          <p:cNvSpPr txBox="1"/>
          <p:nvPr/>
        </p:nvSpPr>
        <p:spPr>
          <a:xfrm>
            <a:off x="892750" y="3500025"/>
            <a:ext cx="66687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</a:rPr>
              <a:t>5. Etiquetas y Título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Se añaden con las funciones normales de Matplotlib:</a:t>
            </a:r>
            <a:br>
              <a:rPr lang="es-419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2"/>
          <p:cNvSpPr txBox="1"/>
          <p:nvPr/>
        </p:nvSpPr>
        <p:spPr>
          <a:xfrm>
            <a:off x="2515650" y="360000"/>
            <a:ext cx="411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Visualizar rendimiento E-commerce</a:t>
            </a:r>
            <a:endParaRPr b="0" i="0" sz="1500" u="none" cap="none" strike="noStrike">
              <a:solidFill>
                <a:srgbClr val="FDFDFD"/>
              </a:solidFill>
              <a:highlight>
                <a:srgbClr val="1A2D9A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14" name="Google Shape;714;p42"/>
          <p:cNvSpPr txBox="1"/>
          <p:nvPr/>
        </p:nvSpPr>
        <p:spPr>
          <a:xfrm>
            <a:off x="2133150" y="1914225"/>
            <a:ext cx="48777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 partir del ejercicio trabajado en la clase anterior, se aplicarán distintas visualizaciones: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Líneas: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Evolución de ventas mensuales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Barras: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Comparación de eficiencia publicitaria (ventas/gasto)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Dispersión: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Relación visitantes vs ventas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Heatmap: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Correlaciones entre ventas, visitantes y gasto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42"/>
          <p:cNvSpPr/>
          <p:nvPr/>
        </p:nvSpPr>
        <p:spPr>
          <a:xfrm>
            <a:off x="1449654" y="4704275"/>
            <a:ext cx="2939400" cy="26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rPr>
              <a:t>Análisis Python | Visualización</a:t>
            </a:r>
            <a:endParaRPr b="0" i="0" sz="1200" u="none" cap="none" strike="noStrike">
              <a:solidFill>
                <a:srgbClr val="FDFDF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6" name="Google Shape;716;p42" title="ChatGPT Image 27 ago 2025, 09_34_16 p.m..png"/>
          <p:cNvPicPr preferRelativeResize="0"/>
          <p:nvPr/>
        </p:nvPicPr>
        <p:blipFill rotWithShape="1">
          <a:blip r:embed="rId3">
            <a:alphaModFix/>
          </a:blip>
          <a:srcRect b="12318" l="7021" r="6405" t="9763"/>
          <a:stretch/>
        </p:blipFill>
        <p:spPr>
          <a:xfrm>
            <a:off x="7803065" y="360000"/>
            <a:ext cx="799985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/>
          <p:nvPr/>
        </p:nvSpPr>
        <p:spPr>
          <a:xfrm>
            <a:off x="5144113" y="1051800"/>
            <a:ext cx="3155100" cy="30399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43" title="GRAFIC~1.PNG"/>
          <p:cNvPicPr preferRelativeResize="0"/>
          <p:nvPr/>
        </p:nvPicPr>
        <p:blipFill rotWithShape="1">
          <a:blip r:embed="rId3">
            <a:alphaModFix/>
          </a:blip>
          <a:srcRect b="16587" l="26504" r="18184" t="10242"/>
          <a:stretch/>
        </p:blipFill>
        <p:spPr>
          <a:xfrm>
            <a:off x="4698375" y="804487"/>
            <a:ext cx="4046610" cy="357072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29803"/>
              </a:srgbClr>
            </a:outerShdw>
          </a:effectLst>
        </p:spPr>
      </p:pic>
      <p:grpSp>
        <p:nvGrpSpPr>
          <p:cNvPr id="723" name="Google Shape;723;p43"/>
          <p:cNvGrpSpPr/>
          <p:nvPr/>
        </p:nvGrpSpPr>
        <p:grpSpPr>
          <a:xfrm>
            <a:off x="511013" y="1273731"/>
            <a:ext cx="4158300" cy="2632206"/>
            <a:chOff x="540000" y="1570044"/>
            <a:chExt cx="4158300" cy="2632206"/>
          </a:xfrm>
        </p:grpSpPr>
        <p:sp>
          <p:nvSpPr>
            <p:cNvPr id="724" name="Google Shape;724;p43"/>
            <p:cNvSpPr txBox="1"/>
            <p:nvPr/>
          </p:nvSpPr>
          <p:spPr>
            <a:xfrm>
              <a:off x="540000" y="1570044"/>
              <a:ext cx="3624600" cy="14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s-419" sz="6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Proyecto</a:t>
              </a:r>
              <a:endParaRPr b="0" i="0" sz="6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s-419" sz="3000" u="none" cap="none" strike="noStrike">
                  <a:solidFill>
                    <a:srgbClr val="FFFFFF"/>
                  </a:solidFill>
                  <a:highlight>
                    <a:srgbClr val="0C279F"/>
                  </a:highlight>
                  <a:latin typeface="Viga"/>
                  <a:ea typeface="Viga"/>
                  <a:cs typeface="Viga"/>
                  <a:sym typeface="Viga"/>
                </a:rPr>
                <a:t>Tienda Aurelion</a:t>
              </a:r>
              <a:endParaRPr b="0" i="0" sz="3000" u="none" cap="none" strike="noStrike">
                <a:solidFill>
                  <a:srgbClr val="FFFFFF"/>
                </a:solidFill>
                <a:highlight>
                  <a:srgbClr val="0C279F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  <p:sp>
          <p:nvSpPr>
            <p:cNvPr id="725" name="Google Shape;725;p43"/>
            <p:cNvSpPr txBox="1"/>
            <p:nvPr/>
          </p:nvSpPr>
          <p:spPr>
            <a:xfrm>
              <a:off x="540000" y="3001650"/>
              <a:ext cx="4158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190500" lvl="0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b="1" i="0" lang="es-419" sz="1200" u="none" cap="none" strike="noStrike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Documentación:</a:t>
              </a:r>
              <a:r>
                <a:rPr b="0" i="0" lang="es-419" sz="1200" u="none" cap="none" strike="noStrike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notebook Markdown</a:t>
              </a:r>
              <a:endParaRPr b="0" i="0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b="1" i="0" lang="es-419" sz="1200" u="none" cap="none" strike="noStrike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Desarrollo técnico:</a:t>
              </a:r>
              <a:r>
                <a:rPr b="0" i="0" lang="es-419" sz="1200" u="none" cap="none" strike="noStrike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programa Python</a:t>
              </a:r>
              <a:endParaRPr b="0" i="0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b="1" i="0" lang="es-419" sz="1200" u="none" cap="none" strike="noStrike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Visualización de datos:</a:t>
              </a:r>
              <a:r>
                <a:rPr b="0" i="0" lang="es-419" sz="1200" u="none" cap="none" strike="noStrike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dashboard en Power BI</a:t>
              </a:r>
              <a:endParaRPr b="0" i="0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90500" lvl="0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DFD"/>
                </a:buClr>
                <a:buSzPts val="1200"/>
                <a:buFont typeface="Roboto"/>
                <a:buChar char="●"/>
              </a:pPr>
              <a:r>
                <a:rPr b="1" i="0" lang="es-419" sz="1200" u="none" cap="none" strike="noStrike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Presentación oral:</a:t>
              </a:r>
              <a:r>
                <a:rPr b="0" i="0" lang="es-419" sz="1200" u="none" cap="none" strike="noStrike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 problema, solución y hallazgos</a:t>
              </a:r>
              <a:endParaRPr b="0" i="0" sz="1200" u="none" cap="none" strike="noStrike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"/>
          <p:cNvSpPr txBox="1"/>
          <p:nvPr/>
        </p:nvSpPr>
        <p:spPr>
          <a:xfrm>
            <a:off x="1401750" y="2179200"/>
            <a:ext cx="6340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3000" u="none" cap="none" strike="noStrike">
                <a:solidFill>
                  <a:srgbClr val="FDFDFD"/>
                </a:solidFill>
                <a:latin typeface="Viga"/>
                <a:ea typeface="Viga"/>
                <a:cs typeface="Viga"/>
                <a:sym typeface="Viga"/>
              </a:rPr>
              <a:t>Análisis con Python</a:t>
            </a:r>
            <a:endParaRPr b="0" i="0" sz="3000" u="none" cap="none" strike="noStrike">
              <a:solidFill>
                <a:srgbClr val="FDFDFD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Visualización</a:t>
            </a:r>
            <a:endParaRPr b="0" i="0" sz="1500" u="none" cap="none" strike="noStrike">
              <a:solidFill>
                <a:srgbClr val="FDFDFD"/>
              </a:solidFill>
              <a:highlight>
                <a:srgbClr val="0E2C99"/>
              </a:highlight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4"/>
          <p:cNvSpPr txBox="1"/>
          <p:nvPr/>
        </p:nvSpPr>
        <p:spPr>
          <a:xfrm>
            <a:off x="-5266906" y="311100"/>
            <a:ext cx="1168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44"/>
          <p:cNvSpPr txBox="1"/>
          <p:nvPr/>
        </p:nvSpPr>
        <p:spPr>
          <a:xfrm>
            <a:off x="1106550" y="360214"/>
            <a:ext cx="6930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3000" u="none" cap="none" strike="noStrike">
                <a:solidFill>
                  <a:srgbClr val="8068BB"/>
                </a:solidFill>
                <a:latin typeface="Viga"/>
                <a:ea typeface="Viga"/>
                <a:cs typeface="Viga"/>
                <a:sym typeface="Viga"/>
              </a:rPr>
              <a:t>Aplicando visualizaciones</a:t>
            </a:r>
            <a:endParaRPr b="0" i="0" sz="3000" u="none" cap="none" strike="noStrike">
              <a:solidFill>
                <a:srgbClr val="8068BB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1A2D9A"/>
                </a:highlight>
                <a:latin typeface="Viga"/>
                <a:ea typeface="Viga"/>
                <a:cs typeface="Viga"/>
                <a:sym typeface="Viga"/>
              </a:rPr>
              <a:t>Trabajo en equipo</a:t>
            </a:r>
            <a:endParaRPr b="0" i="0" sz="1500" u="none" cap="none" strike="noStrike">
              <a:solidFill>
                <a:srgbClr val="FDFDFD"/>
              </a:solidFill>
              <a:highlight>
                <a:srgbClr val="1A2D9A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32" name="Google Shape;732;p44"/>
          <p:cNvSpPr txBox="1"/>
          <p:nvPr/>
        </p:nvSpPr>
        <p:spPr>
          <a:xfrm>
            <a:off x="4572000" y="1951987"/>
            <a:ext cx="41103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Seleccionar </a:t>
            </a: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variables clave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de su dataset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Crear al menos </a:t>
            </a: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3 visualizaciones</a:t>
            </a:r>
            <a:endParaRPr b="1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Identificar </a:t>
            </a: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patrones, tendencias o correlaciones</a:t>
            </a:r>
            <a:endParaRPr b="1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Interpretar resultados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 contexto de su problema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AutoNum type="arabicPeriod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Documentar con Copilot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hallazgos y decisiones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3" name="Google Shape;733;p44" title="ChatGPT Image 2 ago 2025, 01_08_31 a.m..png"/>
          <p:cNvPicPr preferRelativeResize="0"/>
          <p:nvPr/>
        </p:nvPicPr>
        <p:blipFill rotWithShape="1">
          <a:blip r:embed="rId3">
            <a:alphaModFix/>
          </a:blip>
          <a:srcRect b="2561" l="0" r="0" t="11194"/>
          <a:stretch/>
        </p:blipFill>
        <p:spPr>
          <a:xfrm>
            <a:off x="1259675" y="1709963"/>
            <a:ext cx="2440901" cy="21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5"/>
          <p:cNvSpPr txBox="1"/>
          <p:nvPr/>
        </p:nvSpPr>
        <p:spPr>
          <a:xfrm>
            <a:off x="1084650" y="1666950"/>
            <a:ext cx="6974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-419" sz="6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Preparación demo </a:t>
            </a:r>
            <a:r>
              <a:rPr b="0" i="0" lang="es-419" sz="3000" u="none" cap="none" strike="noStrike">
                <a:solidFill>
                  <a:srgbClr val="FFFFFF"/>
                </a:solidFill>
                <a:highlight>
                  <a:srgbClr val="0E2C99"/>
                </a:highlight>
                <a:latin typeface="Viga"/>
                <a:ea typeface="Viga"/>
                <a:cs typeface="Viga"/>
                <a:sym typeface="Viga"/>
              </a:rPr>
              <a:t>próxima clase</a:t>
            </a:r>
            <a:endParaRPr b="0" i="0" sz="3000" u="none" cap="none" strike="noStrike">
              <a:solidFill>
                <a:srgbClr val="FFFFFF"/>
              </a:solidFill>
              <a:highlight>
                <a:srgbClr val="0E2C99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6"/>
          <p:cNvSpPr txBox="1"/>
          <p:nvPr/>
        </p:nvSpPr>
        <p:spPr>
          <a:xfrm>
            <a:off x="3210750" y="360000"/>
            <a:ext cx="272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30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Características</a:t>
            </a:r>
            <a:endParaRPr b="0" i="0" sz="30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7965AE"/>
                </a:highlight>
                <a:latin typeface="Viga"/>
                <a:ea typeface="Viga"/>
                <a:cs typeface="Viga"/>
                <a:sym typeface="Viga"/>
              </a:rPr>
              <a:t>2° demo: sincrónica</a:t>
            </a:r>
            <a:endParaRPr b="0" i="0" sz="1500" u="none" cap="none" strike="noStrike">
              <a:solidFill>
                <a:srgbClr val="FDFDFD"/>
              </a:solidFill>
              <a:highlight>
                <a:srgbClr val="7965AE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44" name="Google Shape;744;p46"/>
          <p:cNvSpPr txBox="1"/>
          <p:nvPr/>
        </p:nvSpPr>
        <p:spPr>
          <a:xfrm>
            <a:off x="2785050" y="1647000"/>
            <a:ext cx="35553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Tema: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python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Medio: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oral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Devolución: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en vivo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Entrega: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archivo .py o Notebook Jupyter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Presentación: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Power Point (opcional)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Exposición: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Cada equipo debe organizarse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Tiempo:</a:t>
            </a: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 máximo 15 minutos por equipo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7" title="ChatGPT Image 3 ago 2025, 04_20_01 p.m..png"/>
          <p:cNvPicPr preferRelativeResize="0"/>
          <p:nvPr/>
        </p:nvPicPr>
        <p:blipFill rotWithShape="1">
          <a:blip r:embed="rId3">
            <a:alphaModFix/>
          </a:blip>
          <a:srcRect b="13118" l="0" r="0" t="14521"/>
          <a:stretch/>
        </p:blipFill>
        <p:spPr>
          <a:xfrm>
            <a:off x="7012025" y="3004693"/>
            <a:ext cx="1815345" cy="1313574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29803"/>
              </a:srgbClr>
            </a:outerShdw>
          </a:effectLst>
        </p:spPr>
      </p:pic>
      <p:sp>
        <p:nvSpPr>
          <p:cNvPr id="750" name="Google Shape;750;p47"/>
          <p:cNvSpPr txBox="1"/>
          <p:nvPr/>
        </p:nvSpPr>
        <p:spPr>
          <a:xfrm>
            <a:off x="2010449" y="360000"/>
            <a:ext cx="512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30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Contenido</a:t>
            </a:r>
            <a:endParaRPr b="0" i="0" sz="30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419" sz="1500" u="none" cap="none" strike="noStrike">
                <a:solidFill>
                  <a:srgbClr val="FDFDFD"/>
                </a:solidFill>
                <a:highlight>
                  <a:srgbClr val="8068BB"/>
                </a:highlight>
                <a:latin typeface="Viga"/>
                <a:ea typeface="Viga"/>
                <a:cs typeface="Viga"/>
                <a:sym typeface="Viga"/>
              </a:rPr>
              <a:t>2° demo: sincrónica</a:t>
            </a:r>
            <a:endParaRPr b="0" i="0" sz="1500" u="none" cap="none" strike="noStrike">
              <a:solidFill>
                <a:srgbClr val="FDFDFD"/>
              </a:solidFill>
              <a:highlight>
                <a:srgbClr val="8068BB"/>
              </a:highlight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51" name="Google Shape;751;p47"/>
          <p:cNvSpPr txBox="1"/>
          <p:nvPr/>
        </p:nvSpPr>
        <p:spPr>
          <a:xfrm>
            <a:off x="540000" y="1440000"/>
            <a:ext cx="40320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Documentación actualizada (.md)</a:t>
            </a:r>
            <a:endParaRPr b="1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Estadísticas descriptivas básicas calculadas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Identificación del tipo de distribución de variables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Análisis de correlaciones entre variables principales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Detección de outliers (valores extremos)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Al menos 3 gráficos representativos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Interpretación de resultados orientada al problema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47"/>
          <p:cNvSpPr txBox="1"/>
          <p:nvPr/>
        </p:nvSpPr>
        <p:spPr>
          <a:xfrm>
            <a:off x="4571975" y="1440000"/>
            <a:ext cx="4032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Base de datos (.csv)</a:t>
            </a:r>
            <a:endParaRPr b="1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Limpia y lista para análisis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Programa actualizado (.py)</a:t>
            </a:r>
            <a:endParaRPr b="1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2E27"/>
              </a:buClr>
              <a:buSzPts val="1200"/>
              <a:buFont typeface="Roboto"/>
              <a:buChar char="●"/>
            </a:pPr>
            <a:r>
              <a:rPr b="0" i="0" lang="es-419" sz="1200" u="none" cap="none" strike="noStrike">
                <a:solidFill>
                  <a:srgbClr val="2D2E27"/>
                </a:solidFill>
                <a:latin typeface="Roboto"/>
                <a:ea typeface="Roboto"/>
                <a:cs typeface="Roboto"/>
                <a:sym typeface="Roboto"/>
              </a:rPr>
              <a:t>Información  actualizada del proyecto</a:t>
            </a:r>
            <a:endParaRPr b="0" i="0" sz="1200" u="none" cap="none" strike="noStrike">
              <a:solidFill>
                <a:srgbClr val="2D2E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8"/>
          <p:cNvSpPr txBox="1"/>
          <p:nvPr/>
        </p:nvSpPr>
        <p:spPr>
          <a:xfrm>
            <a:off x="4572000" y="1948350"/>
            <a:ext cx="4032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fue lo más útil de la clase?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parte te costó más?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0" i="0" lang="es-419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¿Qué te gustaría repasar o reforzar?</a:t>
            </a:r>
            <a:endParaRPr b="0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8" name="Google Shape;758;p48"/>
          <p:cNvGrpSpPr/>
          <p:nvPr/>
        </p:nvGrpSpPr>
        <p:grpSpPr>
          <a:xfrm>
            <a:off x="1254275" y="1427787"/>
            <a:ext cx="2577300" cy="2287925"/>
            <a:chOff x="1254275" y="1820275"/>
            <a:chExt cx="2577300" cy="2287925"/>
          </a:xfrm>
        </p:grpSpPr>
        <p:pic>
          <p:nvPicPr>
            <p:cNvPr id="759" name="Google Shape;759;p48" title="ChatGPT Image 1 ago 2025, 10_45_33 a.m..png"/>
            <p:cNvPicPr preferRelativeResize="0"/>
            <p:nvPr/>
          </p:nvPicPr>
          <p:blipFill rotWithShape="1">
            <a:blip r:embed="rId3">
              <a:alphaModFix/>
            </a:blip>
            <a:srcRect b="7793" l="23470" r="20818" t="11936"/>
            <a:stretch/>
          </p:blipFill>
          <p:spPr>
            <a:xfrm>
              <a:off x="2038151" y="1820275"/>
              <a:ext cx="1009549" cy="145452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5400000" dist="114300">
                <a:srgbClr val="000000">
                  <a:alpha val="29803"/>
                </a:srgbClr>
              </a:outerShdw>
            </a:effectLst>
          </p:spPr>
        </p:pic>
        <p:sp>
          <p:nvSpPr>
            <p:cNvPr id="760" name="Google Shape;760;p48"/>
            <p:cNvSpPr txBox="1"/>
            <p:nvPr/>
          </p:nvSpPr>
          <p:spPr>
            <a:xfrm>
              <a:off x="1254275" y="3231000"/>
              <a:ext cx="2577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s-419" sz="3000" u="none" cap="none" strike="noStrike">
                  <a:solidFill>
                    <a:srgbClr val="FFFFFF"/>
                  </a:solidFill>
                  <a:latin typeface="Viga"/>
                  <a:ea typeface="Viga"/>
                  <a:cs typeface="Viga"/>
                  <a:sym typeface="Viga"/>
                </a:rPr>
                <a:t>Retro</a:t>
              </a:r>
              <a:endParaRPr b="0" i="0" sz="30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s-419" sz="1500" u="none" cap="none" strike="noStrike">
                  <a:solidFill>
                    <a:srgbClr val="FFFFFF"/>
                  </a:solidFill>
                  <a:highlight>
                    <a:srgbClr val="00EBB5"/>
                  </a:highlight>
                  <a:latin typeface="Viga"/>
                  <a:ea typeface="Viga"/>
                  <a:cs typeface="Viga"/>
                  <a:sym typeface="Viga"/>
                </a:rPr>
                <a:t>¿Cómo nos vamos?</a:t>
              </a:r>
              <a:endParaRPr b="0" i="0" sz="1500" u="none" cap="none" strike="noStrike">
                <a:solidFill>
                  <a:srgbClr val="FFFFFF"/>
                </a:solidFill>
                <a:highlight>
                  <a:srgbClr val="00EBB5"/>
                </a:highlight>
                <a:latin typeface="Viga"/>
                <a:ea typeface="Viga"/>
                <a:cs typeface="Viga"/>
                <a:sym typeface="Vig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"/>
          <p:cNvSpPr txBox="1"/>
          <p:nvPr/>
        </p:nvSpPr>
        <p:spPr>
          <a:xfrm>
            <a:off x="540000" y="360000"/>
            <a:ext cx="8064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-419" sz="3000" u="none" cap="none" strike="noStrike">
                <a:solidFill>
                  <a:srgbClr val="0C279F"/>
                </a:solidFill>
                <a:latin typeface="Viga"/>
                <a:ea typeface="Viga"/>
                <a:cs typeface="Viga"/>
                <a:sym typeface="Viga"/>
              </a:rPr>
              <a:t>Plataforma Skill Build: Python</a:t>
            </a:r>
            <a:endParaRPr b="0" i="0" sz="2100" u="none" cap="none" strike="noStrike">
              <a:solidFill>
                <a:srgbClr val="0C279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402" name="Google Shape;4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125" y="3396075"/>
            <a:ext cx="4714875" cy="9239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29803"/>
              </a:srgbClr>
            </a:outerShdw>
          </a:effectLst>
        </p:spPr>
      </p:pic>
      <p:pic>
        <p:nvPicPr>
          <p:cNvPr id="403" name="Google Shape;4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1440000"/>
            <a:ext cx="3457575" cy="9239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14300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643" y="684122"/>
            <a:ext cx="5408544" cy="3303542"/>
          </a:xfrm>
          <a:prstGeom prst="rect">
            <a:avLst/>
          </a:prstGeom>
          <a:solidFill>
            <a:srgbClr val="8CB3E3">
              <a:alpha val="7098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148" y="1749056"/>
            <a:ext cx="7566368" cy="112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752" y="600740"/>
            <a:ext cx="7583918" cy="346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